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4v" ContentType="video/unknown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1" r:id="rId1"/>
  </p:sldMasterIdLst>
  <p:notesMasterIdLst>
    <p:notesMasterId r:id="rId48"/>
  </p:notesMasterIdLst>
  <p:handoutMasterIdLst>
    <p:handoutMasterId r:id="rId49"/>
  </p:handoutMasterIdLst>
  <p:sldIdLst>
    <p:sldId id="543" r:id="rId2"/>
    <p:sldId id="567" r:id="rId3"/>
    <p:sldId id="568" r:id="rId4"/>
    <p:sldId id="569" r:id="rId5"/>
    <p:sldId id="570" r:id="rId6"/>
    <p:sldId id="571" r:id="rId7"/>
    <p:sldId id="572" r:id="rId8"/>
    <p:sldId id="573" r:id="rId9"/>
    <p:sldId id="513" r:id="rId10"/>
    <p:sldId id="514" r:id="rId11"/>
    <p:sldId id="500" r:id="rId12"/>
    <p:sldId id="501" r:id="rId13"/>
    <p:sldId id="502" r:id="rId14"/>
    <p:sldId id="503" r:id="rId15"/>
    <p:sldId id="504" r:id="rId16"/>
    <p:sldId id="505" r:id="rId17"/>
    <p:sldId id="507" r:id="rId18"/>
    <p:sldId id="506" r:id="rId19"/>
    <p:sldId id="508" r:id="rId20"/>
    <p:sldId id="509" r:id="rId21"/>
    <p:sldId id="517" r:id="rId22"/>
    <p:sldId id="518" r:id="rId23"/>
    <p:sldId id="519" r:id="rId24"/>
    <p:sldId id="520" r:id="rId25"/>
    <p:sldId id="521" r:id="rId26"/>
    <p:sldId id="522" r:id="rId27"/>
    <p:sldId id="523" r:id="rId28"/>
    <p:sldId id="524" r:id="rId29"/>
    <p:sldId id="525" r:id="rId30"/>
    <p:sldId id="526" r:id="rId31"/>
    <p:sldId id="527" r:id="rId32"/>
    <p:sldId id="528" r:id="rId33"/>
    <p:sldId id="529" r:id="rId34"/>
    <p:sldId id="530" r:id="rId35"/>
    <p:sldId id="531" r:id="rId36"/>
    <p:sldId id="532" r:id="rId37"/>
    <p:sldId id="533" r:id="rId38"/>
    <p:sldId id="534" r:id="rId39"/>
    <p:sldId id="535" r:id="rId40"/>
    <p:sldId id="536" r:id="rId41"/>
    <p:sldId id="537" r:id="rId42"/>
    <p:sldId id="538" r:id="rId43"/>
    <p:sldId id="539" r:id="rId44"/>
    <p:sldId id="540" r:id="rId45"/>
    <p:sldId id="541" r:id="rId46"/>
    <p:sldId id="542" r:id="rId47"/>
  </p:sldIdLst>
  <p:sldSz cx="12192000" cy="6858000"/>
  <p:notesSz cx="7315200" cy="9601200"/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6B"/>
    <a:srgbClr val="33CC33"/>
    <a:srgbClr val="3333FF"/>
    <a:srgbClr val="FFFF00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/>
    <p:restoredTop sz="96197"/>
  </p:normalViewPr>
  <p:slideViewPr>
    <p:cSldViewPr>
      <p:cViewPr varScale="1">
        <p:scale>
          <a:sx n="116" d="100"/>
          <a:sy n="116" d="100"/>
        </p:scale>
        <p:origin x="208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E40C18FC-EE2D-42E8-B71B-E316FD6071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7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200DAEC-8020-4CF7-A90A-331E0EE17C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2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6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1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03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intermediate step in</a:t>
            </a:r>
            <a:r>
              <a:rPr lang="en-US" baseline="0" dirty="0"/>
              <a:t> derivation!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74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200" dirty="0">
                <a:latin typeface="Calibri"/>
                <a:cs typeface="Calibri"/>
              </a:rPr>
              <a:t>Basic idea: beliefs “reweighted” by likelihood of evidence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Calibri"/>
                <a:cs typeface="Calibri"/>
              </a:rPr>
              <a:t>Unlike passage of time, we have to renormalize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63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7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TODO: explain</a:t>
            </a:r>
            <a:r>
              <a:rPr lang="en-US" baseline="0" dirty="0"/>
              <a:t> </a:t>
            </a:r>
            <a:r>
              <a:rPr lang="en-US" baseline="0" dirty="0" err="1"/>
              <a:t>propto</a:t>
            </a:r>
            <a:r>
              <a:rPr lang="en-US" baseline="0" dirty="0"/>
              <a:t> and it’s </a:t>
            </a:r>
            <a:r>
              <a:rPr lang="en-US" baseline="0" dirty="0" err="1"/>
              <a:t>X_t</a:t>
            </a:r>
            <a:r>
              <a:rPr lang="en-US" baseline="0" dirty="0"/>
              <a:t>, not 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1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7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7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Dan has some demo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0D98D4-78BC-410E-807E-3CF904F29929}" type="slidenum">
              <a:rPr lang="en-US" sz="1300"/>
              <a:pPr eaLnBrk="1" hangingPunct="1"/>
              <a:t>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770281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15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84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59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30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11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73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71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1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Dan has a demo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667B323-39B3-46A3-8C57-54962289A667}" type="slidenum">
              <a:rPr lang="en-US" sz="1300"/>
              <a:pPr eaLnBrk="1" hangingPunct="1"/>
              <a:t>42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467A021-EE08-411B-BCD8-80D56E705DA8}" type="slidenum">
              <a:rPr lang="en-US" sz="1300"/>
              <a:pPr eaLnBrk="1" hangingPunct="1"/>
              <a:t>3</a:t>
            </a:fld>
            <a:endParaRPr lang="en-US" sz="13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592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1D1D66-829D-40F7-87E0-0A1B418824B1}" type="slidenum">
              <a:rPr lang="en-US" sz="1300"/>
              <a:pPr eaLnBrk="1" hangingPunct="1"/>
              <a:t>4</a:t>
            </a:fld>
            <a:endParaRPr lang="en-US" sz="13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4756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6F41D82-CFF6-49DA-BB1F-0BF0014E07B6}" type="slidenum">
              <a:rPr lang="en-US" sz="1300"/>
              <a:pPr eaLnBrk="1" hangingPunct="1"/>
              <a:t>5</a:t>
            </a:fld>
            <a:endParaRPr lang="en-US" sz="13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7840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2F25A04-AD2E-44F3-AFC4-F98EA25C7AF0}" type="slidenum">
              <a:rPr lang="en-US" sz="1300"/>
              <a:pPr eaLnBrk="1" hangingPunct="1"/>
              <a:t>6</a:t>
            </a:fld>
            <a:endParaRPr lang="en-US" sz="13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6748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C31FDCF-3A5F-45BB-BE78-2255FC240CFB}" type="slidenum">
              <a:rPr lang="en-US" sz="1300"/>
              <a:pPr eaLnBrk="1" hangingPunct="1"/>
              <a:t>7</a:t>
            </a:fld>
            <a:endParaRPr lang="en-US" sz="13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5701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150C38-8F90-468C-8ADD-18932126F018}" type="slidenum">
              <a:rPr lang="en-US" sz="1300"/>
              <a:pPr eaLnBrk="1" hangingPunct="1"/>
              <a:t>8</a:t>
            </a:fld>
            <a:endParaRPr lang="en-US" sz="13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966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4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837CE-2868-4A24-AB49-9D6ECFAE04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C6A190-8AB7-4691-9B1A-A7A256B1B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A2BF44-F5DC-417D-9079-2D30838383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A20002-19F1-4774-AF43-286B6C1B40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36B34-1B90-46F4-A9FD-203AD0F3FE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1737EC-F46C-4BDE-97B4-414C27CD35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094C94-7C12-4DBB-8C4A-35B5A4CE2B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BA95B-2345-4C5A-9B56-F1F9E0D05A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73B8CD-5DCF-4A13-886D-84358CFE1E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A8097-C3C0-403A-AC97-EA80930ED7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64B70B-A198-4F20-B03F-8CDDBD2584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fld id="{5517FA1F-2885-4781-AF47-C9AEB50C4E1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emf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11" Type="http://schemas.openxmlformats.org/officeDocument/2006/relationships/image" Target="../media/image13.emf"/><Relationship Id="rId5" Type="http://schemas.openxmlformats.org/officeDocument/2006/relationships/image" Target="../media/image7.png"/><Relationship Id="rId10" Type="http://schemas.openxmlformats.org/officeDocument/2006/relationships/image" Target="../media/image12.emf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4.png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0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10" Type="http://schemas.openxmlformats.org/officeDocument/2006/relationships/image" Target="../media/image6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tags" Target="../tags/tag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2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tags" Target="../tags/tag14.xml"/><Relationship Id="rId10" Type="http://schemas.openxmlformats.org/officeDocument/2006/relationships/image" Target="../media/image39.png"/><Relationship Id="rId4" Type="http://schemas.openxmlformats.org/officeDocument/2006/relationships/tags" Target="../tags/tag13.xml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4v"/><Relationship Id="rId1" Type="http://schemas.microsoft.com/office/2007/relationships/media" Target="../media/media5.m4v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20.xml"/><Relationship Id="rId7" Type="http://schemas.openxmlformats.org/officeDocument/2006/relationships/image" Target="../media/image62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68.png"/><Relationship Id="rId5" Type="http://schemas.openxmlformats.org/officeDocument/2006/relationships/tags" Target="../tags/tag26.xml"/><Relationship Id="rId10" Type="http://schemas.openxmlformats.org/officeDocument/2006/relationships/image" Target="../media/image67.png"/><Relationship Id="rId4" Type="http://schemas.openxmlformats.org/officeDocument/2006/relationships/tags" Target="../tags/tag25.xml"/><Relationship Id="rId9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74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73.png"/><Relationship Id="rId17" Type="http://schemas.openxmlformats.org/officeDocument/2006/relationships/image" Target="../media/image69.png"/><Relationship Id="rId2" Type="http://schemas.openxmlformats.org/officeDocument/2006/relationships/tags" Target="../tags/tag29.xml"/><Relationship Id="rId16" Type="http://schemas.openxmlformats.org/officeDocument/2006/relationships/image" Target="../media/image68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72.png"/><Relationship Id="rId5" Type="http://schemas.openxmlformats.org/officeDocument/2006/relationships/tags" Target="../tags/tag32.xml"/><Relationship Id="rId1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tags" Target="../tags/tag3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5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Filtering</a:t>
            </a:r>
          </a:p>
          <a:p>
            <a:pPr eaLnBrk="1" hangingPunct="1"/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Palatino"/>
              <a:cs typeface="Palatino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3"/>
            <a:ext cx="12192000" cy="69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Palatino"/>
                <a:cs typeface="Palatino"/>
              </a:rPr>
              <a:t>Instructor: Anca Dragan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500" dirty="0">
                <a:latin typeface="Palatino"/>
                <a:cs typeface="Palatino"/>
              </a:rPr>
              <a:t>[These slides were created by Dan Klein, Pieter </a:t>
            </a:r>
            <a:r>
              <a:rPr lang="en-US" sz="1500" dirty="0" err="1">
                <a:latin typeface="Palatino"/>
                <a:cs typeface="Palatino"/>
              </a:rPr>
              <a:t>Abbeel</a:t>
            </a:r>
            <a:r>
              <a:rPr lang="en-US" sz="1500" dirty="0">
                <a:latin typeface="Palatino"/>
                <a:cs typeface="Palatino"/>
              </a:rPr>
              <a:t>, and Anca. http://</a:t>
            </a:r>
            <a:r>
              <a:rPr lang="en-US" sz="1500" dirty="0" err="1">
                <a:latin typeface="Palatino"/>
                <a:cs typeface="Palatino"/>
              </a:rPr>
              <a:t>ai.berkeley.edu</a:t>
            </a:r>
            <a:r>
              <a:rPr lang="en-US" sz="1500" dirty="0">
                <a:latin typeface="Palatino"/>
                <a:cs typeface="Palatino"/>
              </a:rPr>
              <a:t>.]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57401"/>
            <a:ext cx="41774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5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Two Steps: Passage of Time + Observation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76400"/>
            <a:ext cx="8458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78486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7" name="AutoShape 5"/>
          <p:cNvCxnSpPr>
            <a:cxnSpLocks noChangeShapeType="1"/>
            <a:stCxn id="6" idx="4"/>
            <a:endCxn id="22" idx="0"/>
          </p:cNvCxnSpPr>
          <p:nvPr/>
        </p:nvCxnSpPr>
        <p:spPr bwMode="auto">
          <a:xfrm>
            <a:off x="81153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4958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9" name="AutoShape 7"/>
          <p:cNvCxnSpPr>
            <a:cxnSpLocks noChangeShapeType="1"/>
            <a:stCxn id="8" idx="4"/>
            <a:endCxn id="19" idx="0"/>
          </p:cNvCxnSpPr>
          <p:nvPr/>
        </p:nvCxnSpPr>
        <p:spPr bwMode="auto">
          <a:xfrm>
            <a:off x="47625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35814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11" name="AutoShape 9"/>
          <p:cNvCxnSpPr>
            <a:cxnSpLocks noChangeShapeType="1"/>
            <a:stCxn id="12" idx="6"/>
            <a:endCxn id="8" idx="2"/>
          </p:cNvCxnSpPr>
          <p:nvPr/>
        </p:nvCxnSpPr>
        <p:spPr bwMode="auto">
          <a:xfrm>
            <a:off x="4129088" y="34671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35814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13" name="AutoShape 11"/>
          <p:cNvCxnSpPr>
            <a:cxnSpLocks noChangeShapeType="1"/>
            <a:stCxn id="12" idx="4"/>
            <a:endCxn id="10" idx="0"/>
          </p:cNvCxnSpPr>
          <p:nvPr/>
        </p:nvCxnSpPr>
        <p:spPr bwMode="auto">
          <a:xfrm>
            <a:off x="38481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5410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cxnSp>
        <p:nvCxnSpPr>
          <p:cNvPr id="15" name="AutoShape 13"/>
          <p:cNvCxnSpPr>
            <a:cxnSpLocks noChangeShapeType="1"/>
            <a:stCxn id="14" idx="6"/>
            <a:endCxn id="17" idx="2"/>
          </p:cNvCxnSpPr>
          <p:nvPr/>
        </p:nvCxnSpPr>
        <p:spPr bwMode="auto">
          <a:xfrm>
            <a:off x="5957888" y="34671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" name="AutoShape 14"/>
          <p:cNvCxnSpPr>
            <a:cxnSpLocks noChangeShapeType="1"/>
            <a:stCxn id="8" idx="6"/>
            <a:endCxn id="14" idx="2"/>
          </p:cNvCxnSpPr>
          <p:nvPr/>
        </p:nvCxnSpPr>
        <p:spPr bwMode="auto">
          <a:xfrm>
            <a:off x="5043488" y="34671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3246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Calibri"/>
                <a:cs typeface="Calibri"/>
              </a:rPr>
              <a:t>X</a:t>
            </a:r>
            <a:r>
              <a:rPr lang="en-US" sz="2400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44958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5410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63246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4</a:t>
            </a:r>
          </a:p>
        </p:txBody>
      </p: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78486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23" name="AutoShape 21"/>
          <p:cNvCxnSpPr>
            <a:cxnSpLocks noChangeShapeType="1"/>
            <a:stCxn id="14" idx="4"/>
            <a:endCxn id="20" idx="0"/>
          </p:cNvCxnSpPr>
          <p:nvPr/>
        </p:nvCxnSpPr>
        <p:spPr bwMode="auto">
          <a:xfrm>
            <a:off x="56769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AutoShape 22"/>
          <p:cNvCxnSpPr>
            <a:cxnSpLocks noChangeShapeType="1"/>
            <a:stCxn id="17" idx="4"/>
            <a:endCxn id="21" idx="0"/>
          </p:cNvCxnSpPr>
          <p:nvPr/>
        </p:nvCxnSpPr>
        <p:spPr bwMode="auto">
          <a:xfrm>
            <a:off x="6591300" y="37480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5" name="Picture 2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819400"/>
            <a:ext cx="24526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31" b="17809"/>
          <a:stretch/>
        </p:blipFill>
        <p:spPr>
          <a:xfrm>
            <a:off x="6324600" y="2743200"/>
            <a:ext cx="1121759" cy="502077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6699" b="13910"/>
          <a:stretch/>
        </p:blipFill>
        <p:spPr>
          <a:xfrm>
            <a:off x="7177628" y="4495801"/>
            <a:ext cx="1171849" cy="30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12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12192000" cy="1143000"/>
          </a:xfrm>
        </p:spPr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Inference: Base Cases</a:t>
            </a:r>
          </a:p>
        </p:txBody>
      </p:sp>
      <p:sp>
        <p:nvSpPr>
          <p:cNvPr id="17" name="Oval 4"/>
          <p:cNvSpPr>
            <a:spLocks noChangeArrowheads="1"/>
          </p:cNvSpPr>
          <p:nvPr/>
        </p:nvSpPr>
        <p:spPr bwMode="auto">
          <a:xfrm>
            <a:off x="3733800" y="28956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3733800" y="1828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19" name="AutoShape 6"/>
          <p:cNvCxnSpPr>
            <a:cxnSpLocks noChangeShapeType="1"/>
            <a:stCxn id="18" idx="4"/>
            <a:endCxn id="17" idx="0"/>
          </p:cNvCxnSpPr>
          <p:nvPr/>
        </p:nvCxnSpPr>
        <p:spPr bwMode="auto">
          <a:xfrm>
            <a:off x="4000500" y="23764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038600"/>
            <a:ext cx="150971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38"/>
          <p:cNvSpPr>
            <a:spLocks noChangeArrowheads="1"/>
          </p:cNvSpPr>
          <p:nvPr/>
        </p:nvSpPr>
        <p:spPr bwMode="auto">
          <a:xfrm>
            <a:off x="106680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22" name="AutoShape 39"/>
          <p:cNvCxnSpPr>
            <a:cxnSpLocks noChangeShapeType="1"/>
            <a:stCxn id="23" idx="6"/>
            <a:endCxn id="21" idx="2"/>
          </p:cNvCxnSpPr>
          <p:nvPr/>
        </p:nvCxnSpPr>
        <p:spPr bwMode="auto">
          <a:xfrm>
            <a:off x="10301288" y="2781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" name="Oval 40"/>
          <p:cNvSpPr>
            <a:spLocks noChangeArrowheads="1"/>
          </p:cNvSpPr>
          <p:nvPr/>
        </p:nvSpPr>
        <p:spPr bwMode="auto">
          <a:xfrm>
            <a:off x="97536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pic>
        <p:nvPicPr>
          <p:cNvPr id="24" name="Picture 4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038600"/>
            <a:ext cx="104616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676400"/>
            <a:ext cx="2316609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2209799" cy="2020506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8" y="4724400"/>
            <a:ext cx="3876256" cy="914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953000"/>
            <a:ext cx="3321381" cy="725931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6095974"/>
            <a:ext cx="4198724" cy="73152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794147"/>
            <a:ext cx="4705870" cy="91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Passage of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7001"/>
            <a:ext cx="11404600" cy="4729164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Assume we have current belief P(X | evidence to date)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Then, after one time step passes: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Basic idea: beliefs get </a:t>
            </a: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sz="2400" dirty="0">
                <a:latin typeface="Calibri"/>
                <a:cs typeface="Calibri"/>
              </a:rPr>
              <a:t>pushed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sz="2400" dirty="0">
                <a:latin typeface="Calibri"/>
                <a:cs typeface="Calibri"/>
              </a:rPr>
              <a:t> through the transitions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With the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B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notation, we have to be careful about what time step t the belief is about, and what evidence it includes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57400"/>
            <a:ext cx="24526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8991600" y="1585118"/>
            <a:ext cx="1901825" cy="700088"/>
            <a:chOff x="7848600" y="2362200"/>
            <a:chExt cx="758825" cy="279400"/>
          </a:xfrm>
        </p:grpSpPr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8327858" y="2362200"/>
              <a:ext cx="279567" cy="279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0" name="AutoShape 14"/>
            <p:cNvCxnSpPr>
              <a:cxnSpLocks noChangeShapeType="1"/>
              <a:stCxn id="11" idx="6"/>
              <a:endCxn id="9" idx="2"/>
            </p:cNvCxnSpPr>
            <p:nvPr/>
          </p:nvCxnSpPr>
          <p:spPr bwMode="auto">
            <a:xfrm>
              <a:off x="8135656" y="2501900"/>
              <a:ext cx="18471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7848600" y="2362200"/>
              <a:ext cx="279567" cy="279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latin typeface="Calibri"/>
                  <a:cs typeface="Calibri"/>
                </a:rPr>
                <a:t>X</a:t>
              </a:r>
              <a:r>
                <a:rPr lang="en-US" sz="2400" baseline="-25000">
                  <a:latin typeface="Calibri"/>
                  <a:cs typeface="Calibri"/>
                </a:rPr>
                <a:t>1</a:t>
              </a:r>
            </a:p>
          </p:txBody>
        </p: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416300"/>
            <a:ext cx="2870200" cy="681353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267201"/>
            <a:ext cx="3962400" cy="650908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5029200"/>
            <a:ext cx="3460750" cy="66076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7848600" y="4191000"/>
            <a:ext cx="3657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cs typeface="Calibri"/>
              </a:rPr>
              <a:t>Or compactly: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876800"/>
            <a:ext cx="3657600" cy="610873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8" y="3422650"/>
            <a:ext cx="2010032" cy="38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6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333282"/>
            <a:ext cx="7772399" cy="2524718"/>
          </a:xfrm>
          <a:prstGeom prst="rect">
            <a:avLst/>
          </a:prstGeom>
        </p:spPr>
      </p:pic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Passage of Time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534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As time passes, uncertainty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accumulates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45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178239"/>
              </p:ext>
            </p:extLst>
          </p:nvPr>
        </p:nvGraphicFramePr>
        <p:xfrm>
          <a:off x="1127125" y="2041525"/>
          <a:ext cx="255905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" name="Photo Editor Photo" r:id="rId4" imgW="3878916" imgH="2598645" progId="MSPhotoEd.3">
                  <p:embed/>
                </p:oleObj>
              </mc:Choice>
              <mc:Fallback>
                <p:oleObj name="Photo Editor Photo" r:id="rId4" imgW="3878916" imgH="259864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222" r="1474" b="1222"/>
                      <a:stretch>
                        <a:fillRect/>
                      </a:stretch>
                    </p:blipFill>
                    <p:spPr bwMode="auto">
                      <a:xfrm>
                        <a:off x="1127125" y="2041525"/>
                        <a:ext cx="2559050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418888"/>
              </p:ext>
            </p:extLst>
          </p:nvPr>
        </p:nvGraphicFramePr>
        <p:xfrm>
          <a:off x="4071937" y="2041525"/>
          <a:ext cx="2568575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" name="Photo Editor Photo" r:id="rId6" imgW="3894157" imgH="2644369" progId="MSPhotoEd.3">
                  <p:embed/>
                </p:oleObj>
              </mc:Choice>
              <mc:Fallback>
                <p:oleObj name="Photo Editor Photo" r:id="rId6" imgW="3894157" imgH="264436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19" t="1501" r="2078" b="2400"/>
                      <a:stretch>
                        <a:fillRect/>
                      </a:stretch>
                    </p:blipFill>
                    <p:spPr bwMode="auto">
                      <a:xfrm>
                        <a:off x="4071937" y="2041525"/>
                        <a:ext cx="2568575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03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21099"/>
              </p:ext>
            </p:extLst>
          </p:nvPr>
        </p:nvGraphicFramePr>
        <p:xfrm>
          <a:off x="8078787" y="2041525"/>
          <a:ext cx="2589213" cy="175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" name="Photo Editor Photo" r:id="rId8" imgW="3924640" imgH="2659048" progId="MSPhotoEd.3">
                  <p:embed/>
                </p:oleObj>
              </mc:Choice>
              <mc:Fallback>
                <p:oleObj name="Photo Editor Photo" r:id="rId8" imgW="3924640" imgH="265904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59" t="1492" r="2426" b="2866"/>
                      <a:stretch>
                        <a:fillRect/>
                      </a:stretch>
                    </p:blipFill>
                    <p:spPr bwMode="auto">
                      <a:xfrm>
                        <a:off x="8078787" y="2041525"/>
                        <a:ext cx="2589213" cy="175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8" name="Text Box 7"/>
          <p:cNvSpPr txBox="1">
            <a:spLocks noChangeArrowheads="1"/>
          </p:cNvSpPr>
          <p:nvPr/>
        </p:nvSpPr>
        <p:spPr bwMode="auto">
          <a:xfrm>
            <a:off x="20574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1</a:t>
            </a:r>
          </a:p>
        </p:txBody>
      </p:sp>
      <p:sp>
        <p:nvSpPr>
          <p:cNvPr id="1210376" name="Text Box 8"/>
          <p:cNvSpPr txBox="1">
            <a:spLocks noChangeArrowheads="1"/>
          </p:cNvSpPr>
          <p:nvPr/>
        </p:nvSpPr>
        <p:spPr bwMode="auto">
          <a:xfrm>
            <a:off x="5029200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T = 2</a:t>
            </a:r>
          </a:p>
        </p:txBody>
      </p:sp>
      <p:sp>
        <p:nvSpPr>
          <p:cNvPr id="1210377" name="Text Box 9"/>
          <p:cNvSpPr txBox="1">
            <a:spLocks noChangeArrowheads="1"/>
          </p:cNvSpPr>
          <p:nvPr/>
        </p:nvSpPr>
        <p:spPr bwMode="auto">
          <a:xfrm>
            <a:off x="9072793" y="3717925"/>
            <a:ext cx="793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T = 5</a:t>
            </a:r>
          </a:p>
        </p:txBody>
      </p:sp>
      <p:sp>
        <p:nvSpPr>
          <p:cNvPr id="64521" name="Text Box 10"/>
          <p:cNvSpPr txBox="1">
            <a:spLocks noChangeArrowheads="1"/>
          </p:cNvSpPr>
          <p:nvPr/>
        </p:nvSpPr>
        <p:spPr bwMode="auto">
          <a:xfrm>
            <a:off x="7391400" y="1447800"/>
            <a:ext cx="5257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(Transition model: ghosts usually go clockwise)</a:t>
            </a:r>
          </a:p>
        </p:txBody>
      </p:sp>
    </p:spTree>
    <p:extLst>
      <p:ext uri="{BB962C8B-B14F-4D97-AF65-F5344CB8AC3E}">
        <p14:creationId xmlns:p14="http://schemas.microsoft.com/office/powerpoint/2010/main" val="261325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6" grpId="0"/>
      <p:bldP spid="12103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11379200" cy="49069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Assume we have current belief P(X | previous evidence):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Then, after evidence comes in: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Or, compactly: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9144000" y="1143000"/>
            <a:ext cx="588962" cy="1766890"/>
            <a:chOff x="8173954" y="2209800"/>
            <a:chExt cx="284246" cy="852487"/>
          </a:xfrm>
        </p:grpSpPr>
        <p:sp>
          <p:nvSpPr>
            <p:cNvPr id="9" name="Oval 20"/>
            <p:cNvSpPr>
              <a:spLocks noChangeArrowheads="1"/>
            </p:cNvSpPr>
            <p:nvPr/>
          </p:nvSpPr>
          <p:spPr bwMode="auto">
            <a:xfrm>
              <a:off x="8173954" y="2778125"/>
              <a:ext cx="284246" cy="284162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  <a:endParaRPr lang="en-US" sz="1400" baseline="-25000" dirty="0">
                <a:latin typeface="Calibri"/>
                <a:cs typeface="Calibri"/>
              </a:endParaRPr>
            </a:p>
          </p:txBody>
        </p:sp>
        <p:sp>
          <p:nvSpPr>
            <p:cNvPr id="10" name="Oval 22"/>
            <p:cNvSpPr>
              <a:spLocks noChangeArrowheads="1"/>
            </p:cNvSpPr>
            <p:nvPr/>
          </p:nvSpPr>
          <p:spPr bwMode="auto">
            <a:xfrm>
              <a:off x="8173954" y="2209800"/>
              <a:ext cx="284246" cy="2841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1" name="AutoShape 23"/>
            <p:cNvCxnSpPr>
              <a:cxnSpLocks noChangeShapeType="1"/>
              <a:stCxn id="10" idx="4"/>
              <a:endCxn id="9" idx="0"/>
            </p:cNvCxnSpPr>
            <p:nvPr/>
          </p:nvCxnSpPr>
          <p:spPr bwMode="auto">
            <a:xfrm>
              <a:off x="8316077" y="2501574"/>
              <a:ext cx="0" cy="26893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219200"/>
            <a:ext cx="2209799" cy="2020506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28800"/>
            <a:ext cx="3625850" cy="367294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48000"/>
            <a:ext cx="2529703" cy="34925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048000"/>
            <a:ext cx="4464050" cy="347726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81400"/>
            <a:ext cx="3733800" cy="394069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029200"/>
            <a:ext cx="4153243" cy="34925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343400"/>
            <a:ext cx="4800600" cy="34965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172200"/>
            <a:ext cx="5029200" cy="350293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7772400" y="5410200"/>
            <a:ext cx="4572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Basic idea: beliefs “reweighted” by likelihood of evidence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Unlike passage of time, we have to renormalize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69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Example: Observation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97001"/>
            <a:ext cx="107950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As we get observations, beliefs get reweighted, uncertainty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decreases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6553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159229"/>
              </p:ext>
            </p:extLst>
          </p:nvPr>
        </p:nvGraphicFramePr>
        <p:xfrm>
          <a:off x="6553200" y="2514600"/>
          <a:ext cx="2505075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Photo Editor Photo" r:id="rId4" imgW="3802710" imgH="2567619" progId="MSPhotoEd.3">
                  <p:embed/>
                </p:oleObj>
              </mc:Choice>
              <mc:Fallback>
                <p:oleObj name="Photo Editor Photo" r:id="rId4" imgW="3802710" imgH="256761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514600"/>
                        <a:ext cx="2505075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54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905" r="2145" b="2351"/>
          <a:stretch>
            <a:fillRect/>
          </a:stretch>
        </p:blipFill>
        <p:spPr bwMode="auto">
          <a:xfrm>
            <a:off x="2994025" y="2517775"/>
            <a:ext cx="2492375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 Box 6"/>
          <p:cNvSpPr txBox="1">
            <a:spLocks noChangeArrowheads="1"/>
          </p:cNvSpPr>
          <p:nvPr/>
        </p:nvSpPr>
        <p:spPr bwMode="auto">
          <a:xfrm>
            <a:off x="3048000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Before observation</a:t>
            </a:r>
          </a:p>
        </p:txBody>
      </p:sp>
      <p:sp>
        <p:nvSpPr>
          <p:cNvPr id="65542" name="Text Box 7"/>
          <p:cNvSpPr txBox="1">
            <a:spLocks noChangeArrowheads="1"/>
          </p:cNvSpPr>
          <p:nvPr/>
        </p:nvSpPr>
        <p:spPr bwMode="auto">
          <a:xfrm>
            <a:off x="6778625" y="4335462"/>
            <a:ext cx="251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After observation</a:t>
            </a:r>
          </a:p>
        </p:txBody>
      </p:sp>
      <p:pic>
        <p:nvPicPr>
          <p:cNvPr id="6554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5" y="5257800"/>
            <a:ext cx="2765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058769"/>
            <a:ext cx="2436812" cy="2521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3" y="4114800"/>
            <a:ext cx="2561219" cy="252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2133600" y="4327525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520485"/>
              </p:ext>
            </p:extLst>
          </p:nvPr>
        </p:nvGraphicFramePr>
        <p:xfrm>
          <a:off x="7543800" y="4251325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3657600" y="4716463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4419600" y="4327525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3600" y="4724401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553260"/>
              </p:ext>
            </p:extLst>
          </p:nvPr>
        </p:nvGraphicFramePr>
        <p:xfrm>
          <a:off x="9906000" y="4251325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Oval 48"/>
          <p:cNvSpPr/>
          <p:nvPr/>
        </p:nvSpPr>
        <p:spPr>
          <a:xfrm>
            <a:off x="2667000" y="5241925"/>
            <a:ext cx="1981200" cy="762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4953000" y="5241925"/>
            <a:ext cx="1981200" cy="762000"/>
          </a:xfrm>
          <a:prstGeom prst="ellipse">
            <a:avLst/>
          </a:prstGeom>
          <a:solidFill>
            <a:srgbClr val="BFBFB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381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2" name="Oval 51"/>
          <p:cNvSpPr/>
          <p:nvPr/>
        </p:nvSpPr>
        <p:spPr>
          <a:xfrm>
            <a:off x="2667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4953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6934200" y="4327525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0" y="2895600"/>
            <a:ext cx="1165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B(+r) = 0.5</a:t>
            </a:r>
          </a:p>
          <a:p>
            <a:r>
              <a:rPr lang="en-US" dirty="0">
                <a:latin typeface="Calibri"/>
                <a:cs typeface="Calibri"/>
              </a:rPr>
              <a:t>B(-r)  = 0.5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55405" y="1828800"/>
            <a:ext cx="1222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B’(+r) = 0.5</a:t>
            </a:r>
          </a:p>
          <a:p>
            <a:r>
              <a:rPr lang="en-US" dirty="0">
                <a:latin typeface="Calibri"/>
                <a:cs typeface="Calibri"/>
              </a:rPr>
              <a:t>B’(-r)  = 0.5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8000" y="2858869"/>
            <a:ext cx="13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B(+r) = 0.818</a:t>
            </a:r>
          </a:p>
          <a:p>
            <a:r>
              <a:rPr lang="en-US" dirty="0">
                <a:latin typeface="Calibri"/>
                <a:cs typeface="Calibri"/>
              </a:rPr>
              <a:t>B(-r)  = 0.182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65205" y="1828800"/>
            <a:ext cx="145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B’(+r) = 0.627</a:t>
            </a:r>
          </a:p>
          <a:p>
            <a:r>
              <a:rPr lang="en-US" dirty="0">
                <a:latin typeface="Calibri"/>
                <a:cs typeface="Calibri"/>
              </a:rPr>
              <a:t>B’(-r)  = 0.373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57800" y="2895600"/>
            <a:ext cx="13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B(+r) = 0.883</a:t>
            </a:r>
          </a:p>
          <a:p>
            <a:r>
              <a:rPr lang="en-US" dirty="0">
                <a:latin typeface="Calibri"/>
                <a:cs typeface="Calibri"/>
              </a:rPr>
              <a:t>B(-r)  = 0.117</a:t>
            </a:r>
          </a:p>
        </p:txBody>
      </p:sp>
      <p:cxnSp>
        <p:nvCxnSpPr>
          <p:cNvPr id="32" name="Straight Arrow Connector 31"/>
          <p:cNvCxnSpPr>
            <a:stCxn id="3" idx="3"/>
            <a:endCxn id="27" idx="1"/>
          </p:cNvCxnSpPr>
          <p:nvPr/>
        </p:nvCxnSpPr>
        <p:spPr>
          <a:xfrm flipV="1">
            <a:off x="1927140" y="2151966"/>
            <a:ext cx="1128265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8" idx="0"/>
          </p:cNvCxnSpPr>
          <p:nvPr/>
        </p:nvCxnSpPr>
        <p:spPr>
          <a:xfrm flipH="1">
            <a:off x="3747564" y="2514600"/>
            <a:ext cx="62436" cy="3442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019800" y="2514600"/>
            <a:ext cx="10376" cy="3442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  <a:endCxn id="29" idx="1"/>
          </p:cNvCxnSpPr>
          <p:nvPr/>
        </p:nvCxnSpPr>
        <p:spPr>
          <a:xfrm flipV="1">
            <a:off x="4447128" y="2151966"/>
            <a:ext cx="818077" cy="10300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84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Online Belief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Every time step, we start with current P(X | evidence)</a:t>
            </a:r>
          </a:p>
          <a:p>
            <a:r>
              <a:rPr lang="en-US" sz="2400" dirty="0">
                <a:latin typeface="Calibri"/>
                <a:cs typeface="Calibri"/>
              </a:rPr>
              <a:t>We update for time: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We update for evidence: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The forward algorithm does both at once (and </a:t>
            </a:r>
            <a:r>
              <a:rPr lang="en-US" sz="2400" dirty="0" err="1">
                <a:latin typeface="Calibri"/>
                <a:cs typeface="Calibri"/>
              </a:rPr>
              <a:t>doesn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t normalize)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5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0025"/>
            <a:ext cx="66294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945062"/>
            <a:ext cx="511492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8991600" y="2338607"/>
            <a:ext cx="2133600" cy="785593"/>
            <a:chOff x="4800" y="1056"/>
            <a:chExt cx="912" cy="336"/>
          </a:xfrm>
        </p:grpSpPr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5376" y="1056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9" name="AutoShape 14"/>
            <p:cNvCxnSpPr>
              <a:cxnSpLocks noChangeShapeType="1"/>
              <a:stCxn id="10" idx="6"/>
              <a:endCxn id="8" idx="2"/>
            </p:cNvCxnSpPr>
            <p:nvPr/>
          </p:nvCxnSpPr>
          <p:spPr bwMode="auto">
            <a:xfrm>
              <a:off x="5145" y="1224"/>
              <a:ext cx="22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4800" y="1056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</p:grpSp>
      <p:grpSp>
        <p:nvGrpSpPr>
          <p:cNvPr id="11" name="Group 25"/>
          <p:cNvGrpSpPr>
            <a:grpSpLocks/>
          </p:cNvGrpSpPr>
          <p:nvPr/>
        </p:nvGrpSpPr>
        <p:grpSpPr bwMode="auto">
          <a:xfrm>
            <a:off x="9525000" y="3657600"/>
            <a:ext cx="762000" cy="2285997"/>
            <a:chOff x="5256" y="2199"/>
            <a:chExt cx="336" cy="1008"/>
          </a:xfrm>
        </p:grpSpPr>
        <p:sp>
          <p:nvSpPr>
            <p:cNvPr id="12" name="Oval 18"/>
            <p:cNvSpPr>
              <a:spLocks noChangeArrowheads="1"/>
            </p:cNvSpPr>
            <p:nvPr/>
          </p:nvSpPr>
          <p:spPr bwMode="auto">
            <a:xfrm>
              <a:off x="5256" y="2199"/>
              <a:ext cx="336" cy="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  <a:endParaRPr lang="en-US" sz="1400" baseline="-25000" dirty="0">
                <a:latin typeface="Calibri"/>
                <a:cs typeface="Calibri"/>
              </a:endParaRPr>
            </a:p>
          </p:txBody>
        </p:sp>
        <p:cxnSp>
          <p:nvCxnSpPr>
            <p:cNvPr id="13" name="AutoShape 19"/>
            <p:cNvCxnSpPr>
              <a:cxnSpLocks noChangeShapeType="1"/>
              <a:stCxn id="12" idx="4"/>
              <a:endCxn id="14" idx="0"/>
            </p:cNvCxnSpPr>
            <p:nvPr/>
          </p:nvCxnSpPr>
          <p:spPr bwMode="auto">
            <a:xfrm>
              <a:off x="5424" y="2544"/>
              <a:ext cx="0" cy="31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" name="Oval 24"/>
            <p:cNvSpPr>
              <a:spLocks noChangeArrowheads="1"/>
            </p:cNvSpPr>
            <p:nvPr/>
          </p:nvSpPr>
          <p:spPr bwMode="auto">
            <a:xfrm>
              <a:off x="5256" y="2871"/>
              <a:ext cx="336" cy="336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  <a:endParaRPr lang="en-US" sz="1400" baseline="-25000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24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The Forward Algorithm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219200"/>
            <a:ext cx="84582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are given evidence at each time and want to know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can derive the following updates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21651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800475"/>
            <a:ext cx="31543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3260725"/>
            <a:ext cx="3468687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6518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4632325"/>
            <a:ext cx="57816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651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5470525"/>
            <a:ext cx="584041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1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8" y="1905000"/>
            <a:ext cx="2822575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8" name="AutoShape 11"/>
          <p:cNvSpPr>
            <a:spLocks noChangeArrowheads="1"/>
          </p:cNvSpPr>
          <p:nvPr/>
        </p:nvSpPr>
        <p:spPr bwMode="auto">
          <a:xfrm>
            <a:off x="8305800" y="2819400"/>
            <a:ext cx="3581400" cy="990600"/>
          </a:xfrm>
          <a:prstGeom prst="wedgeRectCallout">
            <a:avLst>
              <a:gd name="adj1" fmla="val -146411"/>
              <a:gd name="adj2" fmla="val 1067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dirty="0">
                <a:latin typeface="Calibri"/>
                <a:cs typeface="Calibri"/>
              </a:rPr>
              <a:t>We can normalize as we go if we want to have P(</a:t>
            </a:r>
            <a:r>
              <a:rPr lang="en-US" dirty="0" err="1">
                <a:latin typeface="Calibri"/>
                <a:cs typeface="Calibri"/>
              </a:rPr>
              <a:t>x|e</a:t>
            </a:r>
            <a:r>
              <a:rPr lang="en-US" dirty="0">
                <a:latin typeface="Calibri"/>
                <a:cs typeface="Calibri"/>
              </a:rPr>
              <a:t>) at each time step, or just once at the end…</a:t>
            </a: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7696200" y="6488113"/>
            <a:ext cx="4495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Ghostbusters Exact Filtering (L15D2)]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3150" y="3352800"/>
            <a:ext cx="1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06352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Pacman</a:t>
            </a:r>
            <a:r>
              <a:rPr lang="en-US" dirty="0"/>
              <a:t> – Sonar</a:t>
            </a:r>
          </a:p>
        </p:txBody>
      </p:sp>
      <p:pic>
        <p:nvPicPr>
          <p:cNvPr id="5" name="Picture 4" descr="Screen Shot 2014-08-21 at 7.49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58" y="1219200"/>
            <a:ext cx="6297884" cy="5277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911" y="6507901"/>
            <a:ext cx="440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– Sonar – No Beliefs(L14D1)]</a:t>
            </a:r>
          </a:p>
        </p:txBody>
      </p:sp>
    </p:spTree>
    <p:extLst>
      <p:ext uri="{BB962C8B-B14F-4D97-AF65-F5344CB8AC3E}">
        <p14:creationId xmlns:p14="http://schemas.microsoft.com/office/powerpoint/2010/main" val="261413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Filtering / Monitoring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523999"/>
            <a:ext cx="8458200" cy="46021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Filtering, or monitoring, is the task of tracking the distribution </a:t>
            </a:r>
            <a:r>
              <a:rPr lang="en-US" sz="2400" dirty="0" err="1">
                <a:ea typeface="ＭＳ Ｐゴシック" pitchFamily="34" charset="-128"/>
              </a:rPr>
              <a:t>B</a:t>
            </a:r>
            <a:r>
              <a:rPr lang="en-US" sz="2400" baseline="-25000" dirty="0" err="1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(X) = </a:t>
            </a:r>
            <a:r>
              <a:rPr lang="en-US" sz="2400" dirty="0" err="1">
                <a:ea typeface="ＭＳ Ｐゴシック" pitchFamily="34" charset="-128"/>
              </a:rPr>
              <a:t>P</a:t>
            </a:r>
            <a:r>
              <a:rPr lang="en-US" sz="2400" baseline="-25000" dirty="0" err="1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(</a:t>
            </a:r>
            <a:r>
              <a:rPr lang="en-US" sz="2400" dirty="0" err="1">
                <a:ea typeface="ＭＳ Ｐゴシック" pitchFamily="34" charset="-128"/>
              </a:rPr>
              <a:t>X</a:t>
            </a:r>
            <a:r>
              <a:rPr lang="en-US" sz="2400" baseline="-25000" dirty="0" err="1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 | e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, …, e</a:t>
            </a:r>
            <a:r>
              <a:rPr lang="en-US" sz="2400" baseline="-25000" dirty="0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) (the belief state) over time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We start with B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(X) in an initial setting, usually uniform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As time passes, or we get observations, we update B(X)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 </a:t>
            </a:r>
            <a:r>
              <a:rPr lang="en-US" sz="2400" dirty="0" err="1">
                <a:ea typeface="ＭＳ Ｐゴシック" pitchFamily="34" charset="-128"/>
              </a:rPr>
              <a:t>Kalman</a:t>
            </a:r>
            <a:r>
              <a:rPr lang="en-US" sz="2400" dirty="0">
                <a:ea typeface="ＭＳ Ｐゴシック" pitchFamily="34" charset="-128"/>
              </a:rPr>
              <a:t> filter was invented in the 60’</a:t>
            </a:r>
            <a:r>
              <a:rPr lang="en-US" altLang="ja-JP" sz="2400" dirty="0">
                <a:ea typeface="ＭＳ Ｐゴシック" pitchFamily="34" charset="-128"/>
              </a:rPr>
              <a:t>s and first implemented as a method of trajectory estimation for the Apollo program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808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– Sonar (with beliefs)</a:t>
            </a:r>
          </a:p>
        </p:txBody>
      </p:sp>
      <p:pic>
        <p:nvPicPr>
          <p:cNvPr id="5" name="Pacman sonar (P4) -- with belie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1"/>
            <a:ext cx="666680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9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</a:t>
            </a:r>
          </a:p>
        </p:txBody>
      </p:sp>
      <p:grpSp>
        <p:nvGrpSpPr>
          <p:cNvPr id="7270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72730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1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3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5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6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7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8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0.5</a:t>
              </a:r>
            </a:p>
          </p:txBody>
        </p:sp>
      </p:grpSp>
      <p:grpSp>
        <p:nvGrpSpPr>
          <p:cNvPr id="72707" name="Group 37"/>
          <p:cNvGrpSpPr>
            <a:grpSpLocks/>
          </p:cNvGrpSpPr>
          <p:nvPr/>
        </p:nvGrpSpPr>
        <p:grpSpPr bwMode="auto"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72710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2721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11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Isosceles Triangle 36"/>
          <p:cNvSpPr/>
          <p:nvPr/>
        </p:nvSpPr>
        <p:spPr>
          <a:xfrm flipV="1">
            <a:off x="9067800" y="3687762"/>
            <a:ext cx="8382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609600" y="1371600"/>
            <a:ext cx="6858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Filtering: approximate solution</a:t>
            </a:r>
          </a:p>
          <a:p>
            <a:pPr marL="2171700" lvl="4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Sometimes |X| is too big to use exact inference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|X| may be too big to even store B(X)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E.g. X is continuous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endParaRPr lang="en-US" sz="11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Solution: approximate inference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Track samples of X, not all values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Samples are called particles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Time per step is linear in the number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But: number needed may be large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/>
                <a:ea typeface="+mn-ea"/>
                <a:cs typeface="Calibri"/>
              </a:rPr>
              <a:t>In memory: list of particles, not states</a:t>
            </a:r>
          </a:p>
          <a:p>
            <a:pPr marL="1143000" lvl="2" indent="-2286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This is how robot localization works in practice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Particle is just new name for sample</a:t>
            </a:r>
          </a:p>
        </p:txBody>
      </p:sp>
    </p:spTree>
    <p:extLst>
      <p:ext uri="{BB962C8B-B14F-4D97-AF65-F5344CB8AC3E}">
        <p14:creationId xmlns:p14="http://schemas.microsoft.com/office/powerpoint/2010/main" val="185957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Representation: Particles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976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Our representation of P(X) is now a list of N particles (samples)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Generally, N &lt;&lt; |X|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P(x) approximated by number of particles with value 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So, many x may have P(x) = 0!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More particles, more accuracy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now, all particles have a weight of 1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73732" name="Group 26"/>
          <p:cNvGrpSpPr>
            <a:grpSpLocks/>
          </p:cNvGrpSpPr>
          <p:nvPr/>
        </p:nvGrpSpPr>
        <p:grpSpPr bwMode="auto"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73734" name="Group 49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3745" name="Rectangle 60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6" name="Rectangle 61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7" name="Rectangle 62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8" name="Rectangle 63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9" name="Rectangle 64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Rectangle 6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Rectangle 66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2" name="Rectangle 6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3" name="Rectangle 68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35" name="Oval 50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Oval 51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Oval 52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Oval 53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Oval 54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Oval 55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Oval 56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Oval 57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Oval 58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Oval 59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33" name="TextBox 69"/>
          <p:cNvSpPr txBox="1">
            <a:spLocks noChangeArrowheads="1"/>
          </p:cNvSpPr>
          <p:nvPr/>
        </p:nvSpPr>
        <p:spPr bwMode="auto">
          <a:xfrm>
            <a:off x="9939337" y="3810000"/>
            <a:ext cx="838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</p:spTree>
    <p:extLst>
      <p:ext uri="{BB962C8B-B14F-4D97-AF65-F5344CB8AC3E}">
        <p14:creationId xmlns:p14="http://schemas.microsoft.com/office/powerpoint/2010/main" val="52293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Elapse Time</a:t>
            </a:r>
          </a:p>
        </p:txBody>
      </p:sp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304800" y="1524000"/>
            <a:ext cx="6629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Each particle is moved by sampling its next position from the transition model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>
                <a:latin typeface="Calibri"/>
                <a:cs typeface="Calibri"/>
              </a:rPr>
              <a:t>This is like prior sampling – samples’</a:t>
            </a:r>
            <a:r>
              <a:rPr lang="en-US" altLang="ja-JP" sz="2000" dirty="0">
                <a:latin typeface="Calibri"/>
                <a:cs typeface="Calibri"/>
              </a:rPr>
              <a:t> frequencies reflect the transition probabilities</a:t>
            </a:r>
          </a:p>
          <a:p>
            <a:pPr lvl="6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altLang="ja-JP" sz="6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>
                <a:latin typeface="Calibri"/>
                <a:cs typeface="Calibri"/>
              </a:rPr>
              <a:t>Here, most samples move clockwise, but some move in another direction or stay in place</a:t>
            </a: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>
              <a:latin typeface="Calibri"/>
              <a:cs typeface="Calibri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This captures the passage of time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sz="2000" dirty="0">
                <a:latin typeface="Calibri"/>
                <a:cs typeface="Calibri"/>
              </a:rPr>
              <a:t>If enough samples, close to exact values before and after (consistent)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pic>
        <p:nvPicPr>
          <p:cNvPr id="74755" name="Picture 6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8" y="2586038"/>
            <a:ext cx="27781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49"/>
          <p:cNvGrpSpPr>
            <a:grpSpLocks/>
          </p:cNvGrpSpPr>
          <p:nvPr/>
        </p:nvGrpSpPr>
        <p:grpSpPr bwMode="auto"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74782" name="Group 72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4793" name="Rectangle 84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4" name="Rectangle 85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5" name="Rectangle 86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6" name="Rectangle 87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Rectangle 88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Rectangle 89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9" name="Rectangle 9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0" name="Rectangle 91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1" name="Rectangle 92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83" name="Oval 73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4" name="Oval 74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Oval 75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Oval 76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7" name="Oval 77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8" name="Oval 78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9" name="Oval 79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0" name="Oval 80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1" name="Oval 8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2" name="Oval 8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Isosceles Triangle 50"/>
          <p:cNvSpPr/>
          <p:nvPr/>
        </p:nvSpPr>
        <p:spPr bwMode="auto">
          <a:xfrm flipV="1">
            <a:off x="9558337" y="3962400"/>
            <a:ext cx="639763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4758" name="Group 2"/>
          <p:cNvGrpSpPr>
            <a:grpSpLocks/>
          </p:cNvGrpSpPr>
          <p:nvPr/>
        </p:nvGrpSpPr>
        <p:grpSpPr bwMode="auto">
          <a:xfrm>
            <a:off x="9101137" y="4648200"/>
            <a:ext cx="1566863" cy="1566863"/>
            <a:chOff x="6700158" y="2188371"/>
            <a:chExt cx="1567543" cy="1566862"/>
          </a:xfrm>
        </p:grpSpPr>
        <p:grpSp>
          <p:nvGrpSpPr>
            <p:cNvPr id="74762" name="Group 51"/>
            <p:cNvGrpSpPr>
              <a:grpSpLocks/>
            </p:cNvGrpSpPr>
            <p:nvPr/>
          </p:nvGrpSpPr>
          <p:grpSpPr bwMode="auto"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74773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4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5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6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7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8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9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0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1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63" name="Oval 52"/>
            <p:cNvSpPr>
              <a:spLocks noChangeArrowheads="1"/>
            </p:cNvSpPr>
            <p:nvPr/>
          </p:nvSpPr>
          <p:spPr bwMode="auto">
            <a:xfrm rot="-54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53"/>
            <p:cNvSpPr>
              <a:spLocks noChangeArrowheads="1"/>
            </p:cNvSpPr>
            <p:nvPr/>
          </p:nvSpPr>
          <p:spPr bwMode="auto"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Oval 54"/>
            <p:cNvSpPr>
              <a:spLocks noChangeArrowheads="1"/>
            </p:cNvSpPr>
            <p:nvPr/>
          </p:nvSpPr>
          <p:spPr bwMode="auto"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Oval 55"/>
            <p:cNvSpPr>
              <a:spLocks noChangeArrowheads="1"/>
            </p:cNvSpPr>
            <p:nvPr/>
          </p:nvSpPr>
          <p:spPr bwMode="auto"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7" name="Oval 56"/>
            <p:cNvSpPr>
              <a:spLocks noChangeArrowheads="1"/>
            </p:cNvSpPr>
            <p:nvPr/>
          </p:nvSpPr>
          <p:spPr bwMode="auto"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Oval 57"/>
            <p:cNvSpPr>
              <a:spLocks noChangeArrowheads="1"/>
            </p:cNvSpPr>
            <p:nvPr/>
          </p:nvSpPr>
          <p:spPr bwMode="auto"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9" name="Oval 58"/>
            <p:cNvSpPr>
              <a:spLocks noChangeArrowheads="1"/>
            </p:cNvSpPr>
            <p:nvPr/>
          </p:nvSpPr>
          <p:spPr bwMode="auto"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0" name="Oval 59"/>
            <p:cNvSpPr>
              <a:spLocks noChangeArrowheads="1"/>
            </p:cNvSpPr>
            <p:nvPr/>
          </p:nvSpPr>
          <p:spPr bwMode="auto"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60"/>
            <p:cNvSpPr>
              <a:spLocks noChangeArrowheads="1"/>
            </p:cNvSpPr>
            <p:nvPr/>
          </p:nvSpPr>
          <p:spPr bwMode="auto">
            <a:xfrm rot="-5400000">
              <a:off x="7454926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61"/>
            <p:cNvSpPr>
              <a:spLocks noChangeArrowheads="1"/>
            </p:cNvSpPr>
            <p:nvPr/>
          </p:nvSpPr>
          <p:spPr bwMode="auto"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Shape 67"/>
          <p:cNvCxnSpPr>
            <a:stCxn id="74787" idx="3"/>
          </p:cNvCxnSpPr>
          <p:nvPr/>
        </p:nvCxnSpPr>
        <p:spPr bwMode="auto">
          <a:xfrm flipH="1">
            <a:off x="10320337" y="1985963"/>
            <a:ext cx="215900" cy="3424237"/>
          </a:xfrm>
          <a:prstGeom prst="curvedConnector4">
            <a:avLst>
              <a:gd name="adj1" fmla="val -106216"/>
              <a:gd name="adj2" fmla="val 62118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60" name="TextBox 96"/>
          <p:cNvSpPr txBox="1">
            <a:spLocks noChangeArrowheads="1"/>
          </p:cNvSpPr>
          <p:nvPr/>
        </p:nvSpPr>
        <p:spPr bwMode="auto">
          <a:xfrm>
            <a:off x="7653337" y="1676400"/>
            <a:ext cx="9017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sp>
        <p:nvSpPr>
          <p:cNvPr id="74761" name="TextBox 100"/>
          <p:cNvSpPr txBox="1">
            <a:spLocks noChangeArrowheads="1"/>
          </p:cNvSpPr>
          <p:nvPr/>
        </p:nvSpPr>
        <p:spPr bwMode="auto">
          <a:xfrm>
            <a:off x="7653337" y="4267200"/>
            <a:ext cx="977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3568155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6096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Slightly trickier: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800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Don’</a:t>
            </a:r>
            <a:r>
              <a:rPr lang="en-US" altLang="ja-JP" sz="2000" dirty="0">
                <a:latin typeface="Calibri"/>
                <a:cs typeface="Calibri"/>
              </a:rPr>
              <a:t>t sample observation, fix it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ja-JP" sz="6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Similar to likelihood weighting, </a:t>
            </a:r>
            <a:r>
              <a:rPr lang="en-US" sz="2000" dirty="0" err="1">
                <a:latin typeface="Calibri"/>
                <a:cs typeface="Calibri"/>
              </a:rPr>
              <a:t>downweight</a:t>
            </a:r>
            <a:r>
              <a:rPr lang="en-US" sz="2000" dirty="0">
                <a:latin typeface="Calibri"/>
                <a:cs typeface="Calibri"/>
              </a:rPr>
              <a:t> samples based on the evidence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000" dirty="0">
                <a:latin typeface="Calibri"/>
                <a:cs typeface="Calibri"/>
              </a:rPr>
              <a:t>As before, the probabilities don’</a:t>
            </a:r>
            <a:r>
              <a:rPr lang="en-US" altLang="ja-JP" sz="2000" dirty="0">
                <a:latin typeface="Calibri"/>
                <a:cs typeface="Calibri"/>
              </a:rPr>
              <a:t>t sum to one, since all have been </a:t>
            </a:r>
            <a:r>
              <a:rPr lang="en-US" altLang="ja-JP" sz="2000" dirty="0" err="1">
                <a:latin typeface="Calibri"/>
                <a:cs typeface="Calibri"/>
              </a:rPr>
              <a:t>downweighted</a:t>
            </a:r>
            <a:r>
              <a:rPr lang="en-US" altLang="ja-JP" sz="2000" dirty="0">
                <a:latin typeface="Calibri"/>
                <a:cs typeface="Calibri"/>
              </a:rPr>
              <a:t> (in fact they now sum to (N times) an approximation of P(e))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75778" name="Picture 2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3581400"/>
            <a:ext cx="18224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5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71950"/>
            <a:ext cx="27654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Observe</a:t>
            </a:r>
          </a:p>
        </p:txBody>
      </p:sp>
      <p:grpSp>
        <p:nvGrpSpPr>
          <p:cNvPr id="75781" name="Group 2"/>
          <p:cNvGrpSpPr>
            <a:grpSpLocks/>
          </p:cNvGrpSpPr>
          <p:nvPr/>
        </p:nvGrpSpPr>
        <p:grpSpPr bwMode="auto">
          <a:xfrm>
            <a:off x="8870950" y="1752600"/>
            <a:ext cx="1566863" cy="1566863"/>
            <a:chOff x="7792358" y="2670971"/>
            <a:chExt cx="1567543" cy="1566862"/>
          </a:xfrm>
        </p:grpSpPr>
        <p:grpSp>
          <p:nvGrpSpPr>
            <p:cNvPr id="75810" name="Group 53"/>
            <p:cNvGrpSpPr>
              <a:grpSpLocks/>
            </p:cNvGrpSpPr>
            <p:nvPr/>
          </p:nvGrpSpPr>
          <p:grpSpPr bwMode="auto">
            <a:xfrm rot="-5400000">
              <a:off x="7792699" y="2670630"/>
              <a:ext cx="1566862" cy="1567543"/>
              <a:chOff x="3984" y="1056"/>
              <a:chExt cx="1296" cy="1296"/>
            </a:xfrm>
          </p:grpSpPr>
          <p:sp>
            <p:nvSpPr>
              <p:cNvPr id="75821" name="Rectangle 6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2" name="Rectangle 6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3" name="Rectangle 6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4" name="Rectangle 6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5" name="Rectangle 6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6" name="Rectangle 7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7" name="Rectangle 7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8" name="Rectangle 7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9" name="Rectangle 7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811" name="Oval 54"/>
            <p:cNvSpPr>
              <a:spLocks noChangeArrowheads="1"/>
            </p:cNvSpPr>
            <p:nvPr/>
          </p:nvSpPr>
          <p:spPr bwMode="auto">
            <a:xfrm rot="-5400000">
              <a:off x="8953526" y="34253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Oval 55"/>
            <p:cNvSpPr>
              <a:spLocks noChangeArrowheads="1"/>
            </p:cNvSpPr>
            <p:nvPr/>
          </p:nvSpPr>
          <p:spPr bwMode="auto">
            <a:xfrm rot="-5400000">
              <a:off x="9127698" y="33092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Oval 56"/>
            <p:cNvSpPr>
              <a:spLocks noChangeArrowheads="1"/>
            </p:cNvSpPr>
            <p:nvPr/>
          </p:nvSpPr>
          <p:spPr bwMode="auto">
            <a:xfrm rot="-5400000">
              <a:off x="9127698" y="35414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Oval 57"/>
            <p:cNvSpPr>
              <a:spLocks noChangeArrowheads="1"/>
            </p:cNvSpPr>
            <p:nvPr/>
          </p:nvSpPr>
          <p:spPr bwMode="auto">
            <a:xfrm rot="-5400000">
              <a:off x="9069641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Oval 58"/>
            <p:cNvSpPr>
              <a:spLocks noChangeArrowheads="1"/>
            </p:cNvSpPr>
            <p:nvPr/>
          </p:nvSpPr>
          <p:spPr bwMode="auto">
            <a:xfrm rot="-5400000">
              <a:off x="8547126" y="34253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Oval 59"/>
            <p:cNvSpPr>
              <a:spLocks noChangeArrowheads="1"/>
            </p:cNvSpPr>
            <p:nvPr/>
          </p:nvSpPr>
          <p:spPr bwMode="auto">
            <a:xfrm rot="-5400000">
              <a:off x="9069641" y="39476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Oval 60"/>
            <p:cNvSpPr>
              <a:spLocks noChangeArrowheads="1"/>
            </p:cNvSpPr>
            <p:nvPr/>
          </p:nvSpPr>
          <p:spPr bwMode="auto">
            <a:xfrm rot="-5400000">
              <a:off x="8024612" y="29030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Oval 61"/>
            <p:cNvSpPr>
              <a:spLocks noChangeArrowheads="1"/>
            </p:cNvSpPr>
            <p:nvPr/>
          </p:nvSpPr>
          <p:spPr bwMode="auto">
            <a:xfrm rot="-5400000">
              <a:off x="9069641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Oval 62"/>
            <p:cNvSpPr>
              <a:spLocks noChangeArrowheads="1"/>
            </p:cNvSpPr>
            <p:nvPr/>
          </p:nvSpPr>
          <p:spPr bwMode="auto">
            <a:xfrm rot="-5400000">
              <a:off x="8547126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0" name="Oval 63"/>
            <p:cNvSpPr>
              <a:spLocks noChangeArrowheads="1"/>
            </p:cNvSpPr>
            <p:nvPr/>
          </p:nvSpPr>
          <p:spPr bwMode="auto">
            <a:xfrm rot="-5400000">
              <a:off x="8547126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2" name="Group 96"/>
          <p:cNvGrpSpPr>
            <a:grpSpLocks/>
          </p:cNvGrpSpPr>
          <p:nvPr/>
        </p:nvGrpSpPr>
        <p:grpSpPr bwMode="auto">
          <a:xfrm rot="-5400000">
            <a:off x="7837220" y="3657332"/>
            <a:ext cx="3635911" cy="1568450"/>
            <a:chOff x="6400800" y="4267200"/>
            <a:chExt cx="4773747" cy="2057400"/>
          </a:xfrm>
        </p:grpSpPr>
        <p:sp>
          <p:nvSpPr>
            <p:cNvPr id="98" name="Isosceles Triangle 97"/>
            <p:cNvSpPr/>
            <p:nvPr/>
          </p:nvSpPr>
          <p:spPr>
            <a:xfrm rot="5400000" flipV="1">
              <a:off x="8810634" y="5095816"/>
              <a:ext cx="839203" cy="38142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grpSp>
          <p:nvGrpSpPr>
            <p:cNvPr id="75786" name="Group 98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5801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2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3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4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5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6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7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8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9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7" name="Group 99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75793" name="Oval 10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4" name="Oval 10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5" name="Oval 10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5796" name="Oval 10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Oval 10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8" name="Oval 11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9" name="Oval 11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0" name="Oval 11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88" name="Rectangle 100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5789" name="Group 101"/>
            <p:cNvGrpSpPr>
              <a:grpSpLocks/>
            </p:cNvGrpSpPr>
            <p:nvPr/>
          </p:nvGrpSpPr>
          <p:grpSpPr bwMode="auto">
            <a:xfrm>
              <a:off x="7467690" y="4605391"/>
              <a:ext cx="3706857" cy="1262077"/>
              <a:chOff x="4752" y="2901"/>
              <a:chExt cx="2335" cy="795"/>
            </a:xfrm>
          </p:grpSpPr>
          <p:sp>
            <p:nvSpPr>
              <p:cNvPr id="75791" name="Oval 103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cxnSp>
            <p:nvCxnSpPr>
              <p:cNvPr id="75792" name="AutoShape 47"/>
              <p:cNvCxnSpPr>
                <a:cxnSpLocks noChangeShapeType="1"/>
                <a:stCxn id="75811" idx="2"/>
                <a:endCxn id="75793" idx="6"/>
              </p:cNvCxnSpPr>
              <p:nvPr/>
            </p:nvCxnSpPr>
            <p:spPr bwMode="auto">
              <a:xfrm flipH="1">
                <a:off x="4752" y="3695"/>
                <a:ext cx="2335" cy="1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75790" name="Oval 102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3" name="TextBox 128"/>
          <p:cNvSpPr txBox="1">
            <a:spLocks noChangeArrowheads="1"/>
          </p:cNvSpPr>
          <p:nvPr/>
        </p:nvSpPr>
        <p:spPr bwMode="auto">
          <a:xfrm>
            <a:off x="7118350" y="4343400"/>
            <a:ext cx="1219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5784" name="TextBox 129"/>
          <p:cNvSpPr txBox="1">
            <a:spLocks noChangeArrowheads="1"/>
          </p:cNvSpPr>
          <p:nvPr/>
        </p:nvSpPr>
        <p:spPr bwMode="auto">
          <a:xfrm>
            <a:off x="7118350" y="14478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357706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1" name="Group 1"/>
          <p:cNvGrpSpPr>
            <a:grpSpLocks/>
          </p:cNvGrpSpPr>
          <p:nvPr/>
        </p:nvGrpSpPr>
        <p:grpSpPr bwMode="auto">
          <a:xfrm>
            <a:off x="9178925" y="1812925"/>
            <a:ext cx="1568450" cy="1566863"/>
            <a:chOff x="6388048" y="3217069"/>
            <a:chExt cx="1567707" cy="1566862"/>
          </a:xfrm>
        </p:grpSpPr>
        <p:grpSp>
          <p:nvGrpSpPr>
            <p:cNvPr id="76831" name="Group 48"/>
            <p:cNvGrpSpPr>
              <a:grpSpLocks/>
            </p:cNvGrpSpPr>
            <p:nvPr/>
          </p:nvGrpSpPr>
          <p:grpSpPr bwMode="auto">
            <a:xfrm rot="-5400000">
              <a:off x="6388471" y="3216646"/>
              <a:ext cx="1566862" cy="1567707"/>
              <a:chOff x="3984" y="1056"/>
              <a:chExt cx="1296" cy="1296"/>
            </a:xfrm>
          </p:grpSpPr>
          <p:sp>
            <p:nvSpPr>
              <p:cNvPr id="76842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3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4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5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6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7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8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9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50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832" name="Group 49"/>
            <p:cNvGrpSpPr>
              <a:grpSpLocks/>
            </p:cNvGrpSpPr>
            <p:nvPr/>
          </p:nvGrpSpPr>
          <p:grpSpPr bwMode="auto">
            <a:xfrm rot="-5400000">
              <a:off x="6871047" y="3637616"/>
              <a:ext cx="1273076" cy="664098"/>
              <a:chOff x="4227" y="3291"/>
              <a:chExt cx="1053" cy="549"/>
            </a:xfrm>
          </p:grpSpPr>
          <p:sp>
            <p:nvSpPr>
              <p:cNvPr id="76834" name="Oval 5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5" name="Oval 5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6" name="Oval 5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6837" name="Oval 5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8" name="Oval 5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9" name="Oval 6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0" name="Oval 6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1" name="Oval 6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33" name="Oval 52"/>
            <p:cNvSpPr>
              <a:spLocks noChangeArrowheads="1"/>
            </p:cNvSpPr>
            <p:nvPr/>
          </p:nvSpPr>
          <p:spPr bwMode="auto">
            <a:xfrm rot="-5400000">
              <a:off x="7665455" y="3853561"/>
              <a:ext cx="116100" cy="11612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Resample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6629400" cy="4678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Rather than tracking weighted samples, we resample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N times, we choose from our weighted sample distribution (i.e. draw with replacement)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This is equivalent to renormalizing the distribution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Now the update is complete for this time step, continue with the next one</a:t>
            </a: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9636125" y="3794125"/>
            <a:ext cx="639763" cy="2905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6805" name="Oval 53"/>
          <p:cNvSpPr>
            <a:spLocks noChangeArrowheads="1"/>
          </p:cNvSpPr>
          <p:nvPr/>
        </p:nvSpPr>
        <p:spPr bwMode="auto">
          <a:xfrm rot="-5400000">
            <a:off x="9407525" y="2041525"/>
            <a:ext cx="33338" cy="333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grpSp>
        <p:nvGrpSpPr>
          <p:cNvPr id="76806" name="Group 2"/>
          <p:cNvGrpSpPr>
            <a:grpSpLocks/>
          </p:cNvGrpSpPr>
          <p:nvPr/>
        </p:nvGrpSpPr>
        <p:grpSpPr bwMode="auto">
          <a:xfrm>
            <a:off x="9178925" y="4556125"/>
            <a:ext cx="1566863" cy="1566863"/>
            <a:chOff x="4563129" y="4131470"/>
            <a:chExt cx="1567003" cy="1566862"/>
          </a:xfrm>
        </p:grpSpPr>
        <p:grpSp>
          <p:nvGrpSpPr>
            <p:cNvPr id="76811" name="Group 74"/>
            <p:cNvGrpSpPr>
              <a:grpSpLocks/>
            </p:cNvGrpSpPr>
            <p:nvPr/>
          </p:nvGrpSpPr>
          <p:grpSpPr bwMode="auto"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76822" name="Rectangle 8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3" name="Rectangle 8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4" name="Rectangle 8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Rectangle 8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6" name="Rectangle 9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7" name="Rectangle 9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8" name="Rectangle 9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9" name="Rectangle 9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0" name="Rectangle 9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12" name="Oval 75"/>
            <p:cNvSpPr>
              <a:spLocks noChangeArrowheads="1"/>
            </p:cNvSpPr>
            <p:nvPr/>
          </p:nvSpPr>
          <p:spPr bwMode="auto"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Oval 76"/>
            <p:cNvSpPr>
              <a:spLocks noChangeArrowheads="1"/>
            </p:cNvSpPr>
            <p:nvPr/>
          </p:nvSpPr>
          <p:spPr bwMode="auto"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Oval 77"/>
            <p:cNvSpPr>
              <a:spLocks noChangeArrowheads="1"/>
            </p:cNvSpPr>
            <p:nvPr/>
          </p:nvSpPr>
          <p:spPr bwMode="auto"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Oval 78"/>
            <p:cNvSpPr>
              <a:spLocks noChangeArrowheads="1"/>
            </p:cNvSpPr>
            <p:nvPr/>
          </p:nvSpPr>
          <p:spPr bwMode="auto"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Oval 79"/>
            <p:cNvSpPr>
              <a:spLocks noChangeArrowheads="1"/>
            </p:cNvSpPr>
            <p:nvPr/>
          </p:nvSpPr>
          <p:spPr bwMode="auto"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Oval 80"/>
            <p:cNvSpPr>
              <a:spLocks noChangeArrowheads="1"/>
            </p:cNvSpPr>
            <p:nvPr/>
          </p:nvSpPr>
          <p:spPr bwMode="auto"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Oval 81"/>
            <p:cNvSpPr>
              <a:spLocks noChangeArrowheads="1"/>
            </p:cNvSpPr>
            <p:nvPr/>
          </p:nvSpPr>
          <p:spPr bwMode="auto"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Oval 82"/>
            <p:cNvSpPr>
              <a:spLocks noChangeArrowheads="1"/>
            </p:cNvSpPr>
            <p:nvPr/>
          </p:nvSpPr>
          <p:spPr bwMode="auto"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Oval 83"/>
            <p:cNvSpPr>
              <a:spLocks noChangeArrowheads="1"/>
            </p:cNvSpPr>
            <p:nvPr/>
          </p:nvSpPr>
          <p:spPr bwMode="auto"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Oval 84"/>
            <p:cNvSpPr>
              <a:spLocks noChangeArrowheads="1"/>
            </p:cNvSpPr>
            <p:nvPr/>
          </p:nvSpPr>
          <p:spPr bwMode="auto"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TextBox 98"/>
          <p:cNvSpPr txBox="1">
            <a:spLocks noChangeArrowheads="1"/>
          </p:cNvSpPr>
          <p:nvPr/>
        </p:nvSpPr>
        <p:spPr bwMode="auto">
          <a:xfrm>
            <a:off x="6934200" y="16002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6808" name="TextBox 99"/>
          <p:cNvSpPr txBox="1">
            <a:spLocks noChangeArrowheads="1"/>
          </p:cNvSpPr>
          <p:nvPr/>
        </p:nvSpPr>
        <p:spPr bwMode="auto">
          <a:xfrm>
            <a:off x="6934200" y="44196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(New) 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cxnSp>
        <p:nvCxnSpPr>
          <p:cNvPr id="76809" name="AutoShape 47"/>
          <p:cNvCxnSpPr>
            <a:cxnSpLocks noChangeShapeType="1"/>
            <a:stCxn id="76834" idx="3"/>
            <a:endCxn id="76817" idx="5"/>
          </p:cNvCxnSpPr>
          <p:nvPr/>
        </p:nvCxnSpPr>
        <p:spPr bwMode="auto">
          <a:xfrm flipH="1">
            <a:off x="10439400" y="2667000"/>
            <a:ext cx="0" cy="2544763"/>
          </a:xfrm>
          <a:prstGeom prst="curvedConnector3">
            <a:avLst>
              <a:gd name="adj1" fmla="val -4300788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6810" name="AutoShape 47"/>
          <p:cNvCxnSpPr>
            <a:cxnSpLocks noChangeShapeType="1"/>
            <a:stCxn id="76834" idx="3"/>
            <a:endCxn id="76819" idx="5"/>
          </p:cNvCxnSpPr>
          <p:nvPr/>
        </p:nvCxnSpPr>
        <p:spPr bwMode="auto">
          <a:xfrm>
            <a:off x="10439400" y="2667000"/>
            <a:ext cx="231775" cy="2776538"/>
          </a:xfrm>
          <a:prstGeom prst="curvedConnector3">
            <a:avLst>
              <a:gd name="adj1" fmla="val 206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0074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Recap: Particle Filtering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11734800" cy="4525963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Particles: track samples of states rather than an explicit distribution</a:t>
            </a:r>
          </a:p>
          <a:p>
            <a:pPr lvl="1"/>
            <a:endParaRPr lang="en-US" dirty="0">
              <a:latin typeface="Calibri"/>
              <a:cs typeface="Calibri"/>
            </a:endParaRPr>
          </a:p>
        </p:txBody>
      </p:sp>
      <p:sp>
        <p:nvSpPr>
          <p:cNvPr id="9221" name="TextBox 24"/>
          <p:cNvSpPr txBox="1">
            <a:spLocks noChangeArrowheads="1"/>
          </p:cNvSpPr>
          <p:nvPr/>
        </p:nvSpPr>
        <p:spPr bwMode="auto">
          <a:xfrm>
            <a:off x="1524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9278" name="Group 37"/>
          <p:cNvGrpSpPr>
            <a:grpSpLocks/>
          </p:cNvGrpSpPr>
          <p:nvPr/>
        </p:nvGrpSpPr>
        <p:grpSpPr bwMode="auto">
          <a:xfrm rot="16200000">
            <a:off x="1448141" y="2471399"/>
            <a:ext cx="1566863" cy="1567543"/>
            <a:chOff x="6324600" y="4419600"/>
            <a:chExt cx="2057400" cy="2057400"/>
          </a:xfrm>
        </p:grpSpPr>
        <p:grpSp>
          <p:nvGrpSpPr>
            <p:cNvPr id="9301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9312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3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4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5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6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7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8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9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20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302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3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4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5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6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7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8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9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0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1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975429" y="2471739"/>
            <a:ext cx="2587171" cy="1566863"/>
            <a:chOff x="2442028" y="2471739"/>
            <a:chExt cx="2587171" cy="1566862"/>
          </a:xfrm>
        </p:grpSpPr>
        <p:sp>
          <p:nvSpPr>
            <p:cNvPr id="47" name="Isosceles Triangle 46"/>
            <p:cNvSpPr/>
            <p:nvPr/>
          </p:nvSpPr>
          <p:spPr bwMode="auto">
            <a:xfrm rot="16200000" flipV="1">
              <a:off x="2643982" y="3110707"/>
              <a:ext cx="639762" cy="2889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80" name="Group 4"/>
            <p:cNvGrpSpPr>
              <a:grpSpLocks/>
            </p:cNvGrpSpPr>
            <p:nvPr/>
          </p:nvGrpSpPr>
          <p:grpSpPr bwMode="auto">
            <a:xfrm rot="162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9292" name="Rectangle 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3" name="Rectangle 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4" name="Rectangle 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5" name="Rectangle 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6" name="Rectangle 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7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8" name="Rectangle 1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9" name="Rectangle 1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00" name="Rectangle 1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81" name="Oval 14"/>
            <p:cNvSpPr>
              <a:spLocks noChangeArrowheads="1"/>
            </p:cNvSpPr>
            <p:nvPr/>
          </p:nvSpPr>
          <p:spPr bwMode="auto">
            <a:xfrm rot="162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2" name="Oval 15"/>
            <p:cNvSpPr>
              <a:spLocks noChangeArrowheads="1"/>
            </p:cNvSpPr>
            <p:nvPr/>
          </p:nvSpPr>
          <p:spPr bwMode="auto">
            <a:xfrm rot="162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3" name="Oval 16"/>
            <p:cNvSpPr>
              <a:spLocks noChangeArrowheads="1"/>
            </p:cNvSpPr>
            <p:nvPr/>
          </p:nvSpPr>
          <p:spPr bwMode="auto">
            <a:xfrm rot="162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4" name="Oval 17"/>
            <p:cNvSpPr>
              <a:spLocks noChangeArrowheads="1"/>
            </p:cNvSpPr>
            <p:nvPr/>
          </p:nvSpPr>
          <p:spPr bwMode="auto">
            <a:xfrm rot="162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5" name="Oval 18"/>
            <p:cNvSpPr>
              <a:spLocks noChangeArrowheads="1"/>
            </p:cNvSpPr>
            <p:nvPr/>
          </p:nvSpPr>
          <p:spPr bwMode="auto">
            <a:xfrm rot="162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6" name="Oval 19"/>
            <p:cNvSpPr>
              <a:spLocks noChangeArrowheads="1"/>
            </p:cNvSpPr>
            <p:nvPr/>
          </p:nvSpPr>
          <p:spPr bwMode="auto">
            <a:xfrm rot="162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7" name="Oval 20"/>
            <p:cNvSpPr>
              <a:spLocks noChangeArrowheads="1"/>
            </p:cNvSpPr>
            <p:nvPr/>
          </p:nvSpPr>
          <p:spPr bwMode="auto">
            <a:xfrm rot="162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8" name="Oval 21"/>
            <p:cNvSpPr>
              <a:spLocks noChangeArrowheads="1"/>
            </p:cNvSpPr>
            <p:nvPr/>
          </p:nvSpPr>
          <p:spPr bwMode="auto">
            <a:xfrm rot="162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9" name="Oval 22"/>
            <p:cNvSpPr>
              <a:spLocks noChangeArrowheads="1"/>
            </p:cNvSpPr>
            <p:nvPr/>
          </p:nvSpPr>
          <p:spPr bwMode="auto">
            <a:xfrm rot="16200000">
              <a:off x="4216424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90" name="Oval 23"/>
            <p:cNvSpPr>
              <a:spLocks noChangeArrowheads="1"/>
            </p:cNvSpPr>
            <p:nvPr/>
          </p:nvSpPr>
          <p:spPr bwMode="auto">
            <a:xfrm rot="162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8" name="Shape 67"/>
            <p:cNvCxnSpPr>
              <a:stCxn id="9306" idx="4"/>
              <a:endCxn id="9281" idx="6"/>
            </p:cNvCxnSpPr>
            <p:nvPr/>
          </p:nvCxnSpPr>
          <p:spPr bwMode="auto">
            <a:xfrm>
              <a:off x="2442028" y="2587802"/>
              <a:ext cx="2238828" cy="638351"/>
            </a:xfrm>
            <a:prstGeom prst="curvedConnector2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72"/>
          <p:cNvGrpSpPr>
            <a:grpSpLocks/>
          </p:cNvGrpSpPr>
          <p:nvPr/>
        </p:nvGrpSpPr>
        <p:grpSpPr bwMode="auto">
          <a:xfrm rot="-5400000">
            <a:off x="5967395" y="1852592"/>
            <a:ext cx="1566863" cy="2805163"/>
            <a:chOff x="6400800" y="2643215"/>
            <a:chExt cx="2057400" cy="3681385"/>
          </a:xfrm>
        </p:grpSpPr>
        <p:sp>
          <p:nvSpPr>
            <p:cNvPr id="74" name="Isosceles Triangle 73"/>
            <p:cNvSpPr/>
            <p:nvPr/>
          </p:nvSpPr>
          <p:spPr>
            <a:xfrm flipV="1">
              <a:off x="7009474" y="3443291"/>
              <a:ext cx="840052" cy="38125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4" name="Group 25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69" name="Rectangle 2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0" name="Rectangle 2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1" name="Rectangle 2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2" name="Rectangle 2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3" name="Rectangle 3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4" name="Rectangle 3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5" name="Rectangle 3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6" name="Rectangle 3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7" name="Rectangle 3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grpSp>
          <p:nvGrpSpPr>
            <p:cNvPr id="9255" name="Group 35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9261" name="Oval 36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2" name="Oval 37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3" name="Oval 38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4" name="Oval 39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5" name="Oval 40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6" name="Oval 41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7" name="Oval 42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8" name="Oval 43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56" name="Rectangle 44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7" name="Group 45"/>
            <p:cNvGrpSpPr>
              <a:grpSpLocks/>
            </p:cNvGrpSpPr>
            <p:nvPr/>
          </p:nvGrpSpPr>
          <p:grpSpPr bwMode="auto">
            <a:xfrm>
              <a:off x="7374038" y="2643215"/>
              <a:ext cx="779473" cy="3148047"/>
              <a:chOff x="4693" y="1665"/>
              <a:chExt cx="491" cy="1983"/>
            </a:xfrm>
          </p:grpSpPr>
          <p:sp>
            <p:nvSpPr>
              <p:cNvPr id="9259" name="Oval 46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cxnSp>
            <p:nvCxnSpPr>
              <p:cNvPr id="9260" name="AutoShape 47"/>
              <p:cNvCxnSpPr>
                <a:cxnSpLocks noChangeShapeType="1"/>
                <a:stCxn id="9281" idx="4"/>
                <a:endCxn id="9261" idx="0"/>
              </p:cNvCxnSpPr>
              <p:nvPr/>
            </p:nvCxnSpPr>
            <p:spPr bwMode="auto">
              <a:xfrm rot="5400000">
                <a:off x="3707" y="2651"/>
                <a:ext cx="1983" cy="11"/>
              </a:xfrm>
              <a:prstGeom prst="curvedConnector3">
                <a:avLst>
                  <a:gd name="adj1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sp>
          <p:nvSpPr>
            <p:cNvPr id="9258" name="Oval 50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8859045" y="2161381"/>
            <a:ext cx="1566863" cy="2187577"/>
            <a:chOff x="6400800" y="3452416"/>
            <a:chExt cx="2057400" cy="2872184"/>
          </a:xfrm>
        </p:grpSpPr>
        <p:grpSp>
          <p:nvGrpSpPr>
            <p:cNvPr id="9232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44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5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6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7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9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1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2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33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4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5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6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7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8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9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0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1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2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09474" y="3452416"/>
              <a:ext cx="840052" cy="3814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225" name="TextBox 163"/>
          <p:cNvSpPr txBox="1">
            <a:spLocks noChangeArrowheads="1"/>
          </p:cNvSpPr>
          <p:nvPr/>
        </p:nvSpPr>
        <p:spPr bwMode="auto">
          <a:xfrm>
            <a:off x="26670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Elapse</a:t>
            </a:r>
          </a:p>
        </p:txBody>
      </p:sp>
      <p:sp>
        <p:nvSpPr>
          <p:cNvPr id="9226" name="TextBox 164"/>
          <p:cNvSpPr txBox="1">
            <a:spLocks noChangeArrowheads="1"/>
          </p:cNvSpPr>
          <p:nvPr/>
        </p:nvSpPr>
        <p:spPr bwMode="auto">
          <a:xfrm>
            <a:off x="52578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Weight</a:t>
            </a:r>
          </a:p>
        </p:txBody>
      </p:sp>
      <p:sp>
        <p:nvSpPr>
          <p:cNvPr id="9227" name="TextBox 165"/>
          <p:cNvSpPr txBox="1">
            <a:spLocks noChangeArrowheads="1"/>
          </p:cNvSpPr>
          <p:nvPr/>
        </p:nvSpPr>
        <p:spPr bwMode="auto">
          <a:xfrm>
            <a:off x="78486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4191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7818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    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3726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(New)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sp>
        <p:nvSpPr>
          <p:cNvPr id="9231" name="TextBox 14"/>
          <p:cNvSpPr txBox="1">
            <a:spLocks noChangeArrowheads="1"/>
          </p:cNvSpPr>
          <p:nvPr/>
        </p:nvSpPr>
        <p:spPr bwMode="auto">
          <a:xfrm>
            <a:off x="7467600" y="6553200"/>
            <a:ext cx="472440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[Demos: </a:t>
            </a:r>
            <a:r>
              <a:rPr lang="en-US" sz="1600" dirty="0" err="1">
                <a:solidFill>
                  <a:srgbClr val="FF0000"/>
                </a:solidFill>
                <a:latin typeface="Calibri"/>
                <a:cs typeface="Calibri"/>
              </a:rPr>
              <a:t>ghostbusters</a:t>
            </a: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 particle filtering (L15D3,4,5)]</a:t>
            </a:r>
          </a:p>
        </p:txBody>
      </p:sp>
    </p:spTree>
    <p:extLst>
      <p:ext uri="{BB962C8B-B14F-4D97-AF65-F5344CB8AC3E}">
        <p14:creationId xmlns:p14="http://schemas.microsoft.com/office/powerpoint/2010/main" val="250270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173" grpId="0"/>
      <p:bldP spid="174" grpId="0"/>
      <p:bldP spid="17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– Moderate Number of Particles</a:t>
            </a:r>
          </a:p>
        </p:txBody>
      </p:sp>
      <p:pic>
        <p:nvPicPr>
          <p:cNvPr id="5" name="Ghostbusters -- Circular Dynamics -- Particle Filter -- Moderate Number of Particl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3100" y="1142999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0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– One Particle</a:t>
            </a:r>
          </a:p>
        </p:txBody>
      </p:sp>
      <p:pic>
        <p:nvPicPr>
          <p:cNvPr id="3" name="Ghostbusters -- Circular Dynamics -- Particle Filter -- One Partic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1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334000"/>
            <a:ext cx="7772400" cy="1271588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t=0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Sensor model: can read in which directions there is a wall, never more than 1 mistake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Motion model: may not execute action with small prob.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6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7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8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9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0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1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6" name="Oval 33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7" name="Line 34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8" name="Line 35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9" name="Line 36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0" name="Line 37"/>
          <p:cNvSpPr>
            <a:spLocks noChangeShapeType="1"/>
          </p:cNvSpPr>
          <p:nvPr/>
        </p:nvSpPr>
        <p:spPr bwMode="auto">
          <a:xfrm flipH="1">
            <a:off x="3295650" y="2409825"/>
            <a:ext cx="24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1" name="Text Box 38"/>
          <p:cNvSpPr txBox="1">
            <a:spLocks noChangeArrowheads="1"/>
          </p:cNvSpPr>
          <p:nvPr/>
        </p:nvSpPr>
        <p:spPr bwMode="auto">
          <a:xfrm>
            <a:off x="152400" y="1295400"/>
            <a:ext cx="1676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latin typeface="Calibri"/>
                <a:cs typeface="Calibri"/>
              </a:rPr>
              <a:t>Example from </a:t>
            </a:r>
            <a:r>
              <a:rPr lang="de-DE" sz="1600" i="1" dirty="0">
                <a:latin typeface="Calibri"/>
                <a:cs typeface="Calibri"/>
              </a:rPr>
              <a:t>Michael Pfeiffer</a:t>
            </a:r>
            <a:endParaRPr lang="en-US" sz="1600" i="1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6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– Huge Number of Particles</a:t>
            </a:r>
          </a:p>
        </p:txBody>
      </p:sp>
      <p:pic>
        <p:nvPicPr>
          <p:cNvPr id="3" name="Ghostbusters -- Circular Dynamics -- Particle Filter -- Huge Number of Particl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794" y="1163042"/>
            <a:ext cx="8380413" cy="52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6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Bonanza!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2" y="1676402"/>
            <a:ext cx="2568575" cy="174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71800" y="4038601"/>
          <a:ext cx="2990851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Videoclip" r:id="rId4" imgW="5047619" imgH="3990476" progId="Package">
                  <p:embed/>
                </p:oleObj>
              </mc:Choice>
              <mc:Fallback>
                <p:oleObj name="Videoclip" r:id="rId4" imgW="5047619" imgH="3990476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2971800" y="4038601"/>
                        <a:ext cx="2990851" cy="221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6757" y="1752600"/>
            <a:ext cx="280764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4" descr="GHOSTBUSTER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34400" y="4140327"/>
            <a:ext cx="2819400" cy="22414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3553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Robot Localization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1"/>
            <a:ext cx="6934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robot localization: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know the map, but not the robot’</a:t>
            </a:r>
            <a:r>
              <a:rPr lang="en-US" altLang="ja-JP" sz="2000" dirty="0">
                <a:ea typeface="ＭＳ Ｐゴシック" pitchFamily="34" charset="-128"/>
              </a:rPr>
              <a:t>s position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Observations may be vectors of range finder readings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space and readings are typically continuous (works basically like a very fine grid) and so we cannot store B(X)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Particle filtering is a main technique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graphicFrame>
        <p:nvGraphicFramePr>
          <p:cNvPr id="4" name="Object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978785"/>
              </p:ext>
            </p:extLst>
          </p:nvPr>
        </p:nvGraphicFramePr>
        <p:xfrm>
          <a:off x="1676400" y="3886201"/>
          <a:ext cx="3524251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Videoclip" r:id="rId3" imgW="5047619" imgH="3990476" progId="Package">
                  <p:embed/>
                </p:oleObj>
              </mc:Choice>
              <mc:Fallback>
                <p:oleObj name="Videoclip" r:id="rId3" imgW="5047619" imgH="3990476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1676400" y="3886201"/>
                        <a:ext cx="3524251" cy="2606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12" y="1981200"/>
            <a:ext cx="5570653" cy="4133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204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(Sonar)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95756" y="6505552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global-sonar-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uw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annotated.avi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7" name="global-sonar-uw-annotat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461" y="1510706"/>
            <a:ext cx="11907078" cy="4661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[Dieter Fox, et al.]</a:t>
            </a:r>
          </a:p>
        </p:txBody>
      </p:sp>
    </p:spTree>
    <p:extLst>
      <p:ext uri="{BB962C8B-B14F-4D97-AF65-F5344CB8AC3E}">
        <p14:creationId xmlns:p14="http://schemas.microsoft.com/office/powerpoint/2010/main" val="15940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(Laser)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77400" y="648175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global-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floor.gif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3" name="Picture 2" descr="global-flo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371600"/>
            <a:ext cx="6731000" cy="497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[Dieter Fox, et al.]</a:t>
            </a:r>
          </a:p>
        </p:txBody>
      </p:sp>
    </p:spTree>
    <p:extLst>
      <p:ext uri="{BB962C8B-B14F-4D97-AF65-F5344CB8AC3E}">
        <p14:creationId xmlns:p14="http://schemas.microsoft.com/office/powerpoint/2010/main" val="1034271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Robot Mapping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1"/>
            <a:ext cx="6629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SLAM: Simultaneous Localization And Mapping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do not know the map or our location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consists of position AND map!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Main techniques: </a:t>
            </a:r>
            <a:r>
              <a:rPr lang="en-US" sz="2000" dirty="0" err="1">
                <a:ea typeface="ＭＳ Ｐゴシック" pitchFamily="34" charset="-128"/>
              </a:rPr>
              <a:t>Kalman</a:t>
            </a:r>
            <a:r>
              <a:rPr lang="en-US" sz="2000" dirty="0">
                <a:ea typeface="ＭＳ Ｐゴシック" pitchFamily="34" charset="-128"/>
              </a:rPr>
              <a:t> filtering (Gaussian HMMs) and particle methods</a:t>
            </a:r>
          </a:p>
          <a:p>
            <a:endParaRPr lang="en-US" sz="2400" dirty="0">
              <a:ea typeface="ＭＳ Ｐゴシック" pitchFamily="34" charset="-128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443037" y="3505200"/>
          <a:ext cx="4500563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Photo Editor Photo" r:id="rId3" imgW="9000000" imgH="6348010" progId="MSPhotoEd.3">
                  <p:embed/>
                </p:oleObj>
              </mc:Choice>
              <mc:Fallback>
                <p:oleObj name="Photo Editor Photo" r:id="rId3" imgW="9000000" imgH="63480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7" y="3505200"/>
                        <a:ext cx="4500563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62163" y="6172200"/>
            <a:ext cx="2362200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DP-SLAM, Ron Parr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165" y="1828800"/>
            <a:ext cx="4978430" cy="39912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PARTICLES-SLAM-mapping1-new.avi]</a:t>
            </a:r>
          </a:p>
        </p:txBody>
      </p:sp>
    </p:spTree>
    <p:extLst>
      <p:ext uri="{BB962C8B-B14F-4D97-AF65-F5344CB8AC3E}">
        <p14:creationId xmlns:p14="http://schemas.microsoft.com/office/powerpoint/2010/main" val="836458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1</a:t>
            </a:r>
          </a:p>
        </p:txBody>
      </p:sp>
      <p:pic>
        <p:nvPicPr>
          <p:cNvPr id="5" name="PARTICLES-SLAM-mapping1-ne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1143000"/>
            <a:ext cx="5232400" cy="523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PARTICLES-SLAM-mapping1-new.avi]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[Sebastian </a:t>
            </a:r>
            <a:r>
              <a:rPr lang="en-US" dirty="0" err="1">
                <a:latin typeface="Calibri"/>
                <a:cs typeface="Calibri"/>
              </a:rPr>
              <a:t>Thrun</a:t>
            </a:r>
            <a:r>
              <a:rPr lang="en-US" dirty="0">
                <a:latin typeface="Calibri"/>
                <a:cs typeface="Calibri"/>
              </a:rPr>
              <a:t>, et al.]</a:t>
            </a:r>
          </a:p>
        </p:txBody>
      </p:sp>
    </p:spTree>
    <p:extLst>
      <p:ext uri="{BB962C8B-B14F-4D97-AF65-F5344CB8AC3E}">
        <p14:creationId xmlns:p14="http://schemas.microsoft.com/office/powerpoint/2010/main" val="397574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4428" y="6488668"/>
            <a:ext cx="377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fastslam.avi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3" name="PARTICLES-SLAM-fastsla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000" y="1168400"/>
            <a:ext cx="6350000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388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[Dirk </a:t>
            </a:r>
            <a:r>
              <a:rPr lang="en-US" dirty="0" err="1">
                <a:latin typeface="Calibri"/>
                <a:cs typeface="Calibri"/>
              </a:rPr>
              <a:t>Haehnel</a:t>
            </a:r>
            <a:r>
              <a:rPr lang="en-US" dirty="0">
                <a:latin typeface="Calibri"/>
                <a:cs typeface="Calibri"/>
              </a:rPr>
              <a:t>, et al.]</a:t>
            </a:r>
          </a:p>
        </p:txBody>
      </p:sp>
    </p:spTree>
    <p:extLst>
      <p:ext uri="{BB962C8B-B14F-4D97-AF65-F5344CB8AC3E}">
        <p14:creationId xmlns:p14="http://schemas.microsoft.com/office/powerpoint/2010/main" val="138331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err="1"/>
              <a:t>Bayes</a:t>
            </a:r>
            <a:r>
              <a:rPr lang="en-US" dirty="0"/>
              <a:t> Nets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1" y="1372238"/>
            <a:ext cx="9964078" cy="4799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9350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Dynamic Bayes Nets (DBNs)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315200" cy="5181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want to track multiple variables over time, using multiple sources of evidence</a:t>
            </a:r>
          </a:p>
          <a:p>
            <a:pPr lvl="7"/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Repeat a fixed Bayes net structure at each time</a:t>
            </a:r>
          </a:p>
          <a:p>
            <a:pPr lvl="7"/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Variables from time </a:t>
            </a:r>
            <a:r>
              <a:rPr lang="en-US" sz="2400" i="1" dirty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can condition on those from </a:t>
            </a:r>
            <a:r>
              <a:rPr lang="en-US" sz="2400" i="1" dirty="0">
                <a:latin typeface="Calibri"/>
                <a:ea typeface="ＭＳ Ｐゴシック" pitchFamily="34" charset="-128"/>
                <a:cs typeface="Calibri"/>
              </a:rPr>
              <a:t>t-1</a:t>
            </a: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1800" i="1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Dynamic Bayes nets are a generalization of HMMs</a:t>
            </a: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1231901" y="3762375"/>
            <a:ext cx="1357313" cy="1970088"/>
            <a:chOff x="1231366" y="3762103"/>
            <a:chExt cx="1358537" cy="1970314"/>
          </a:xfrm>
        </p:grpSpPr>
        <p:sp>
          <p:nvSpPr>
            <p:cNvPr id="79909" name="Oval 2"/>
            <p:cNvSpPr>
              <a:spLocks noChangeArrowheads="1"/>
            </p:cNvSpPr>
            <p:nvPr/>
          </p:nvSpPr>
          <p:spPr bwMode="auto">
            <a:xfrm>
              <a:off x="1231366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9" name="Oval 3"/>
            <p:cNvSpPr>
              <a:spLocks noChangeArrowheads="1"/>
            </p:cNvSpPr>
            <p:nvPr/>
          </p:nvSpPr>
          <p:spPr bwMode="auto">
            <a:xfrm>
              <a:off x="1231366" y="5105282"/>
              <a:ext cx="627628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11" name="AutoShape 4"/>
            <p:cNvCxnSpPr>
              <a:cxnSpLocks noChangeShapeType="1"/>
              <a:stCxn id="79909" idx="4"/>
              <a:endCxn id="9" idx="0"/>
            </p:cNvCxnSpPr>
            <p:nvPr/>
          </p:nvCxnSpPr>
          <p:spPr bwMode="auto">
            <a:xfrm rot="5400000">
              <a:off x="1186735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1962275" y="5105282"/>
              <a:ext cx="627628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13" name="AutoShape 6"/>
            <p:cNvCxnSpPr>
              <a:cxnSpLocks noChangeShapeType="1"/>
              <a:stCxn id="79914" idx="4"/>
              <a:endCxn id="11" idx="0"/>
            </p:cNvCxnSpPr>
            <p:nvPr/>
          </p:nvCxnSpPr>
          <p:spPr bwMode="auto">
            <a:xfrm rot="5400000">
              <a:off x="2162095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9914" name="Oval 9"/>
            <p:cNvSpPr>
              <a:spLocks noChangeArrowheads="1"/>
            </p:cNvSpPr>
            <p:nvPr/>
          </p:nvSpPr>
          <p:spPr bwMode="auto">
            <a:xfrm>
              <a:off x="1962886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1858353" y="3762375"/>
            <a:ext cx="2891447" cy="1970088"/>
            <a:chOff x="1857773" y="3762103"/>
            <a:chExt cx="2891855" cy="1970314"/>
          </a:xfrm>
        </p:grpSpPr>
        <p:sp>
          <p:nvSpPr>
            <p:cNvPr id="79899" name="Oval 17"/>
            <p:cNvSpPr>
              <a:spLocks noChangeArrowheads="1"/>
            </p:cNvSpPr>
            <p:nvPr/>
          </p:nvSpPr>
          <p:spPr bwMode="auto">
            <a:xfrm>
              <a:off x="3391091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3390536" y="5105282"/>
              <a:ext cx="627152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01" name="AutoShape 19"/>
            <p:cNvCxnSpPr>
              <a:cxnSpLocks noChangeShapeType="1"/>
              <a:stCxn id="79899" idx="4"/>
              <a:endCxn id="15" idx="0"/>
            </p:cNvCxnSpPr>
            <p:nvPr/>
          </p:nvCxnSpPr>
          <p:spPr bwMode="auto">
            <a:xfrm rot="5400000">
              <a:off x="3346460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4122477" y="5105282"/>
              <a:ext cx="627151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03" name="AutoShape 21"/>
            <p:cNvCxnSpPr>
              <a:cxnSpLocks noChangeShapeType="1"/>
              <a:stCxn id="79904" idx="4"/>
              <a:endCxn id="17" idx="0"/>
            </p:cNvCxnSpPr>
            <p:nvPr/>
          </p:nvCxnSpPr>
          <p:spPr bwMode="auto">
            <a:xfrm rot="5400000">
              <a:off x="4321820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9904" name="Oval 22"/>
            <p:cNvSpPr>
              <a:spLocks noChangeArrowheads="1"/>
            </p:cNvSpPr>
            <p:nvPr/>
          </p:nvSpPr>
          <p:spPr bwMode="auto">
            <a:xfrm>
              <a:off x="4122611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79905" name="AutoShape 25"/>
            <p:cNvCxnSpPr>
              <a:cxnSpLocks noChangeShapeType="1"/>
              <a:stCxn id="79909" idx="6"/>
              <a:endCxn id="79899" idx="2"/>
            </p:cNvCxnSpPr>
            <p:nvPr/>
          </p:nvCxnSpPr>
          <p:spPr bwMode="auto">
            <a:xfrm flipV="1">
              <a:off x="1857773" y="4075612"/>
              <a:ext cx="1533318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906" name="AutoShape 26"/>
            <p:cNvCxnSpPr>
              <a:cxnSpLocks noChangeShapeType="1"/>
              <a:stCxn id="79914" idx="6"/>
              <a:endCxn id="79904" idx="2"/>
            </p:cNvCxnSpPr>
            <p:nvPr/>
          </p:nvCxnSpPr>
          <p:spPr bwMode="auto">
            <a:xfrm flipV="1">
              <a:off x="2588737" y="4563292"/>
              <a:ext cx="1533873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907" name="AutoShape 27"/>
            <p:cNvCxnSpPr>
              <a:cxnSpLocks noChangeShapeType="1"/>
              <a:stCxn id="79914" idx="6"/>
              <a:endCxn id="79899" idx="3"/>
            </p:cNvCxnSpPr>
            <p:nvPr/>
          </p:nvCxnSpPr>
          <p:spPr bwMode="auto">
            <a:xfrm flipV="1">
              <a:off x="2588737" y="4297295"/>
              <a:ext cx="894179" cy="34220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908" name="AutoShape 28"/>
            <p:cNvCxnSpPr>
              <a:cxnSpLocks noChangeShapeType="1"/>
              <a:stCxn id="79899" idx="6"/>
              <a:endCxn id="79904" idx="1"/>
            </p:cNvCxnSpPr>
            <p:nvPr/>
          </p:nvCxnSpPr>
          <p:spPr bwMode="auto">
            <a:xfrm>
              <a:off x="4018108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1035051" y="3276600"/>
            <a:ext cx="1727200" cy="2590800"/>
            <a:chOff x="1035423" y="3276600"/>
            <a:chExt cx="1726474" cy="2590800"/>
          </a:xfrm>
        </p:grpSpPr>
        <p:sp>
          <p:nvSpPr>
            <p:cNvPr id="79897" name="Rectangle 16"/>
            <p:cNvSpPr>
              <a:spLocks noChangeArrowheads="1"/>
            </p:cNvSpPr>
            <p:nvPr/>
          </p:nvSpPr>
          <p:spPr bwMode="auto">
            <a:xfrm>
              <a:off x="1035423" y="3657600"/>
              <a:ext cx="1726474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898" name="TextBox 26"/>
            <p:cNvSpPr txBox="1">
              <a:spLocks noChangeArrowheads="1"/>
            </p:cNvSpPr>
            <p:nvPr/>
          </p:nvSpPr>
          <p:spPr bwMode="auto">
            <a:xfrm>
              <a:off x="1618898" y="3276600"/>
              <a:ext cx="565974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=1</a:t>
              </a:r>
            </a:p>
          </p:txBody>
        </p:sp>
      </p:grpSp>
      <p:grpSp>
        <p:nvGrpSpPr>
          <p:cNvPr id="6" name="Group 54"/>
          <p:cNvGrpSpPr>
            <a:grpSpLocks/>
          </p:cNvGrpSpPr>
          <p:nvPr/>
        </p:nvGrpSpPr>
        <p:grpSpPr bwMode="auto">
          <a:xfrm>
            <a:off x="3219451" y="3276600"/>
            <a:ext cx="1676400" cy="2590800"/>
            <a:chOff x="3219097" y="3276600"/>
            <a:chExt cx="1676400" cy="2590800"/>
          </a:xfrm>
        </p:grpSpPr>
        <p:sp>
          <p:nvSpPr>
            <p:cNvPr id="79895" name="Rectangle 16"/>
            <p:cNvSpPr>
              <a:spLocks noChangeArrowheads="1"/>
            </p:cNvSpPr>
            <p:nvPr/>
          </p:nvSpPr>
          <p:spPr bwMode="auto">
            <a:xfrm>
              <a:off x="3219097" y="36576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896" name="TextBox 27"/>
            <p:cNvSpPr txBox="1">
              <a:spLocks noChangeArrowheads="1"/>
            </p:cNvSpPr>
            <p:nvPr/>
          </p:nvSpPr>
          <p:spPr bwMode="auto">
            <a:xfrm>
              <a:off x="3862498" y="3276600"/>
              <a:ext cx="56621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=2</a:t>
              </a:r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018384" y="3276600"/>
            <a:ext cx="4363616" cy="2590800"/>
            <a:chOff x="4018529" y="3276600"/>
            <a:chExt cx="4363471" cy="2590800"/>
          </a:xfrm>
        </p:grpSpPr>
        <p:sp>
          <p:nvSpPr>
            <p:cNvPr id="79880" name="Oval 17"/>
            <p:cNvSpPr>
              <a:spLocks noChangeArrowheads="1"/>
            </p:cNvSpPr>
            <p:nvPr/>
          </p:nvSpPr>
          <p:spPr bwMode="auto">
            <a:xfrm>
              <a:off x="5518160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3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31" name="Oval 18"/>
            <p:cNvSpPr>
              <a:spLocks noChangeArrowheads="1"/>
            </p:cNvSpPr>
            <p:nvPr/>
          </p:nvSpPr>
          <p:spPr bwMode="auto">
            <a:xfrm>
              <a:off x="5518245" y="5105400"/>
              <a:ext cx="627042" cy="6270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3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882" name="AutoShape 19"/>
            <p:cNvCxnSpPr>
              <a:cxnSpLocks noChangeShapeType="1"/>
              <a:stCxn id="79880" idx="4"/>
              <a:endCxn id="31" idx="0"/>
            </p:cNvCxnSpPr>
            <p:nvPr/>
          </p:nvCxnSpPr>
          <p:spPr bwMode="auto">
            <a:xfrm rot="5400000">
              <a:off x="5473529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3" name="Oval 20"/>
            <p:cNvSpPr>
              <a:spLocks noChangeArrowheads="1"/>
            </p:cNvSpPr>
            <p:nvPr/>
          </p:nvSpPr>
          <p:spPr bwMode="auto">
            <a:xfrm>
              <a:off x="6250059" y="5105400"/>
              <a:ext cx="627041" cy="6270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3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884" name="AutoShape 21"/>
            <p:cNvCxnSpPr>
              <a:cxnSpLocks noChangeShapeType="1"/>
              <a:stCxn id="79885" idx="4"/>
              <a:endCxn id="33" idx="0"/>
            </p:cNvCxnSpPr>
            <p:nvPr/>
          </p:nvCxnSpPr>
          <p:spPr bwMode="auto">
            <a:xfrm rot="5400000">
              <a:off x="6448889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9885" name="Oval 22"/>
            <p:cNvSpPr>
              <a:spLocks noChangeArrowheads="1"/>
            </p:cNvSpPr>
            <p:nvPr/>
          </p:nvSpPr>
          <p:spPr bwMode="auto">
            <a:xfrm>
              <a:off x="6249680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3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79886" name="AutoShape 28"/>
            <p:cNvCxnSpPr>
              <a:cxnSpLocks noChangeShapeType="1"/>
              <a:stCxn id="79880" idx="6"/>
              <a:endCxn id="79885" idx="1"/>
            </p:cNvCxnSpPr>
            <p:nvPr/>
          </p:nvCxnSpPr>
          <p:spPr bwMode="auto">
            <a:xfrm>
              <a:off x="6145177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9887" name="TextBox 36"/>
            <p:cNvSpPr txBox="1">
              <a:spLocks noChangeArrowheads="1"/>
            </p:cNvSpPr>
            <p:nvPr/>
          </p:nvSpPr>
          <p:spPr bwMode="auto">
            <a:xfrm>
              <a:off x="5989568" y="3276600"/>
              <a:ext cx="56619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=3</a:t>
              </a:r>
            </a:p>
          </p:txBody>
        </p:sp>
        <p:cxnSp>
          <p:nvCxnSpPr>
            <p:cNvPr id="79888" name="AutoShape 25"/>
            <p:cNvCxnSpPr>
              <a:cxnSpLocks noChangeShapeType="1"/>
              <a:stCxn id="79899" idx="6"/>
              <a:endCxn id="79880" idx="2"/>
            </p:cNvCxnSpPr>
            <p:nvPr/>
          </p:nvCxnSpPr>
          <p:spPr bwMode="auto">
            <a:xfrm flipV="1">
              <a:off x="4018529" y="4075612"/>
              <a:ext cx="1499631" cy="7643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889" name="AutoShape 27"/>
            <p:cNvCxnSpPr>
              <a:cxnSpLocks noChangeShapeType="1"/>
              <a:stCxn id="79904" idx="6"/>
              <a:endCxn id="79880" idx="3"/>
            </p:cNvCxnSpPr>
            <p:nvPr/>
          </p:nvCxnSpPr>
          <p:spPr bwMode="auto">
            <a:xfrm flipV="1">
              <a:off x="4749921" y="4297296"/>
              <a:ext cx="860064" cy="3423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890" name="AutoShape 26"/>
            <p:cNvCxnSpPr>
              <a:cxnSpLocks noChangeShapeType="1"/>
              <a:stCxn id="79904" idx="6"/>
              <a:endCxn id="79885" idx="2"/>
            </p:cNvCxnSpPr>
            <p:nvPr/>
          </p:nvCxnSpPr>
          <p:spPr bwMode="auto">
            <a:xfrm flipV="1">
              <a:off x="4749921" y="4563292"/>
              <a:ext cx="1499759" cy="763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9891" name="Rectangle 16"/>
            <p:cNvSpPr>
              <a:spLocks noChangeArrowheads="1"/>
            </p:cNvSpPr>
            <p:nvPr/>
          </p:nvSpPr>
          <p:spPr bwMode="auto">
            <a:xfrm>
              <a:off x="5352697" y="36576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79892" name="AutoShape 25"/>
            <p:cNvCxnSpPr>
              <a:cxnSpLocks noChangeShapeType="1"/>
            </p:cNvCxnSpPr>
            <p:nvPr/>
          </p:nvCxnSpPr>
          <p:spPr bwMode="auto">
            <a:xfrm>
              <a:off x="6150428" y="4078941"/>
              <a:ext cx="1500052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893" name="AutoShape 27"/>
            <p:cNvCxnSpPr>
              <a:cxnSpLocks noChangeShapeType="1"/>
            </p:cNvCxnSpPr>
            <p:nvPr/>
          </p:nvCxnSpPr>
          <p:spPr bwMode="auto">
            <a:xfrm flipV="1">
              <a:off x="6881948" y="4300625"/>
              <a:ext cx="860357" cy="2659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894" name="AutoShape 26"/>
            <p:cNvCxnSpPr>
              <a:cxnSpLocks noChangeShapeType="1"/>
            </p:cNvCxnSpPr>
            <p:nvPr/>
          </p:nvCxnSpPr>
          <p:spPr bwMode="auto">
            <a:xfrm>
              <a:off x="6881948" y="4566621"/>
              <a:ext cx="1500052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5984" y="1295400"/>
            <a:ext cx="3671107" cy="2376574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7396817" y="6488668"/>
            <a:ext cx="479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sonar ghost DBN model (L15D6)]</a:t>
            </a:r>
          </a:p>
        </p:txBody>
      </p:sp>
    </p:spTree>
    <p:extLst>
      <p:ext uri="{BB962C8B-B14F-4D97-AF65-F5344CB8AC3E}">
        <p14:creationId xmlns:p14="http://schemas.microsoft.com/office/powerpoint/2010/main" val="126440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5257800"/>
            <a:ext cx="8534400" cy="1195388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t=1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Lighter grey: was possible to get the reading, but less likely b/c required 1 mistake</a:t>
            </a: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9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0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1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2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3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4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5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6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7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9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0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1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2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3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4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5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6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7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8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9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0" name="Line 29"/>
          <p:cNvSpPr>
            <a:spLocks noChangeShapeType="1"/>
          </p:cNvSpPr>
          <p:nvPr/>
        </p:nvSpPr>
        <p:spPr bwMode="auto">
          <a:xfrm>
            <a:off x="3300413" y="2400300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1" name="Oval 30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2" name="Line 31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3" name="Line 32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4" name="Line 33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5" name="Rectangle 34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6" name="Rectangle 35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7" name="Rectangle 36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8" name="Rectangle 37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1199142" name="AutoShape 38"/>
          <p:cNvSpPr>
            <a:spLocks noChangeArrowheads="1"/>
          </p:cNvSpPr>
          <p:nvPr/>
        </p:nvSpPr>
        <p:spPr bwMode="auto">
          <a:xfrm>
            <a:off x="3276600" y="22860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Sonar Ghost DBN Model</a:t>
            </a:r>
          </a:p>
        </p:txBody>
      </p:sp>
      <p:pic>
        <p:nvPicPr>
          <p:cNvPr id="5" name="pacman-sonar-ghost-dbn-mode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175" y="1143000"/>
            <a:ext cx="8375650" cy="52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Exact Inference in DBNs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557000" cy="4830765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Variable elimination applies to dynamic Bayes nets</a:t>
            </a:r>
          </a:p>
          <a:p>
            <a:pPr lvl="6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Procedure: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unroll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the network for T time steps, then eliminate variables until P(X</a:t>
            </a:r>
            <a:r>
              <a:rPr lang="en-US" altLang="ja-JP" sz="2400" baseline="-25000" dirty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altLang="ja-JP" sz="2400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) is computed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2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36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Online belief updates: Eliminate all variables from the previous time step; store factors for current time only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346451" y="3152775"/>
            <a:ext cx="1358900" cy="1970088"/>
            <a:chOff x="1231366" y="3762103"/>
            <a:chExt cx="1358537" cy="1970314"/>
          </a:xfrm>
        </p:grpSpPr>
        <p:sp>
          <p:nvSpPr>
            <p:cNvPr id="80932" name="Oval 2"/>
            <p:cNvSpPr>
              <a:spLocks noChangeArrowheads="1"/>
            </p:cNvSpPr>
            <p:nvPr/>
          </p:nvSpPr>
          <p:spPr bwMode="auto">
            <a:xfrm>
              <a:off x="1231366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1231366" y="5105282"/>
              <a:ext cx="626895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34" name="AutoShape 4"/>
            <p:cNvCxnSpPr>
              <a:cxnSpLocks noChangeShapeType="1"/>
              <a:stCxn id="80932" idx="4"/>
              <a:endCxn id="7" idx="0"/>
            </p:cNvCxnSpPr>
            <p:nvPr/>
          </p:nvCxnSpPr>
          <p:spPr bwMode="auto">
            <a:xfrm rot="5400000">
              <a:off x="1186735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1963009" y="5105282"/>
              <a:ext cx="626894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36" name="AutoShape 6"/>
            <p:cNvCxnSpPr>
              <a:cxnSpLocks noChangeShapeType="1"/>
              <a:stCxn id="80937" idx="4"/>
              <a:endCxn id="9" idx="0"/>
            </p:cNvCxnSpPr>
            <p:nvPr/>
          </p:nvCxnSpPr>
          <p:spPr bwMode="auto">
            <a:xfrm rot="5400000">
              <a:off x="2162095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937" name="Oval 9"/>
            <p:cNvSpPr>
              <a:spLocks noChangeArrowheads="1"/>
            </p:cNvSpPr>
            <p:nvPr/>
          </p:nvSpPr>
          <p:spPr bwMode="auto">
            <a:xfrm>
              <a:off x="1962886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973636" y="3152775"/>
            <a:ext cx="2890714" cy="1970088"/>
            <a:chOff x="1858495" y="3762103"/>
            <a:chExt cx="2891133" cy="1970314"/>
          </a:xfrm>
        </p:grpSpPr>
        <p:sp>
          <p:nvSpPr>
            <p:cNvPr id="80922" name="Oval 17"/>
            <p:cNvSpPr>
              <a:spLocks noChangeArrowheads="1"/>
            </p:cNvSpPr>
            <p:nvPr/>
          </p:nvSpPr>
          <p:spPr bwMode="auto">
            <a:xfrm>
              <a:off x="3391091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14" name="Oval 18"/>
            <p:cNvSpPr>
              <a:spLocks noChangeArrowheads="1"/>
            </p:cNvSpPr>
            <p:nvPr/>
          </p:nvSpPr>
          <p:spPr bwMode="auto">
            <a:xfrm>
              <a:off x="3390531" y="5105282"/>
              <a:ext cx="627154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24" name="AutoShape 19"/>
            <p:cNvCxnSpPr>
              <a:cxnSpLocks noChangeShapeType="1"/>
              <a:stCxn id="80922" idx="4"/>
              <a:endCxn id="14" idx="0"/>
            </p:cNvCxnSpPr>
            <p:nvPr/>
          </p:nvCxnSpPr>
          <p:spPr bwMode="auto">
            <a:xfrm rot="5400000">
              <a:off x="3346460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" name="Oval 20"/>
            <p:cNvSpPr>
              <a:spLocks noChangeArrowheads="1"/>
            </p:cNvSpPr>
            <p:nvPr/>
          </p:nvSpPr>
          <p:spPr bwMode="auto">
            <a:xfrm>
              <a:off x="4122475" y="5105282"/>
              <a:ext cx="627153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80926" name="AutoShape 21"/>
            <p:cNvCxnSpPr>
              <a:cxnSpLocks noChangeShapeType="1"/>
              <a:stCxn id="80927" idx="4"/>
              <a:endCxn id="16" idx="0"/>
            </p:cNvCxnSpPr>
            <p:nvPr/>
          </p:nvCxnSpPr>
          <p:spPr bwMode="auto">
            <a:xfrm rot="5400000">
              <a:off x="4321820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927" name="Oval 22"/>
            <p:cNvSpPr>
              <a:spLocks noChangeArrowheads="1"/>
            </p:cNvSpPr>
            <p:nvPr/>
          </p:nvSpPr>
          <p:spPr bwMode="auto">
            <a:xfrm>
              <a:off x="4122611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80928" name="AutoShape 25"/>
            <p:cNvCxnSpPr>
              <a:cxnSpLocks noChangeShapeType="1"/>
              <a:stCxn id="80932" idx="6"/>
              <a:endCxn id="80922" idx="2"/>
            </p:cNvCxnSpPr>
            <p:nvPr/>
          </p:nvCxnSpPr>
          <p:spPr bwMode="auto">
            <a:xfrm>
              <a:off x="1858495" y="3999403"/>
              <a:ext cx="1532596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0929" name="AutoShape 26"/>
            <p:cNvCxnSpPr>
              <a:cxnSpLocks noChangeShapeType="1"/>
              <a:stCxn id="80937" idx="6"/>
              <a:endCxn id="80927" idx="2"/>
            </p:cNvCxnSpPr>
            <p:nvPr/>
          </p:nvCxnSpPr>
          <p:spPr bwMode="auto">
            <a:xfrm>
              <a:off x="2590316" y="4487083"/>
              <a:ext cx="1532295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0930" name="AutoShape 27"/>
            <p:cNvCxnSpPr>
              <a:cxnSpLocks noChangeShapeType="1"/>
              <a:stCxn id="80937" idx="6"/>
              <a:endCxn id="80922" idx="3"/>
            </p:cNvCxnSpPr>
            <p:nvPr/>
          </p:nvCxnSpPr>
          <p:spPr bwMode="auto">
            <a:xfrm flipV="1">
              <a:off x="2590316" y="4297295"/>
              <a:ext cx="892599" cy="1897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0931" name="AutoShape 28"/>
            <p:cNvCxnSpPr>
              <a:cxnSpLocks noChangeShapeType="1"/>
              <a:stCxn id="80922" idx="6"/>
              <a:endCxn id="80927" idx="1"/>
            </p:cNvCxnSpPr>
            <p:nvPr/>
          </p:nvCxnSpPr>
          <p:spPr bwMode="auto">
            <a:xfrm>
              <a:off x="4018108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0" name="Oval 17"/>
          <p:cNvSpPr>
            <a:spLocks noChangeArrowheads="1"/>
          </p:cNvSpPr>
          <p:nvPr/>
        </p:nvSpPr>
        <p:spPr bwMode="auto">
          <a:xfrm>
            <a:off x="7632702" y="3152777"/>
            <a:ext cx="627063" cy="627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438" tIns="45719" rIns="91438" bIns="45719" anchor="ctr"/>
          <a:lstStyle/>
          <a:p>
            <a:pPr algn="ctr"/>
            <a:r>
              <a:rPr lang="en-US" b="1">
                <a:latin typeface="Calibri"/>
                <a:cs typeface="Calibri"/>
              </a:rPr>
              <a:t>G</a:t>
            </a:r>
            <a:r>
              <a:rPr lang="en-US" b="1" baseline="-25000">
                <a:latin typeface="Calibri"/>
                <a:cs typeface="Calibri"/>
              </a:rPr>
              <a:t>3</a:t>
            </a:r>
            <a:r>
              <a:rPr lang="en-US" b="1" baseline="30000">
                <a:latin typeface="Calibri"/>
                <a:cs typeface="Calibri"/>
              </a:rPr>
              <a:t>a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31" name="Oval 18"/>
          <p:cNvSpPr>
            <a:spLocks noChangeArrowheads="1"/>
          </p:cNvSpPr>
          <p:nvPr/>
        </p:nvSpPr>
        <p:spPr bwMode="auto">
          <a:xfrm>
            <a:off x="7632702" y="4495802"/>
            <a:ext cx="627063" cy="627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E</a:t>
            </a:r>
            <a:r>
              <a:rPr lang="en-US" sz="1600" b="1" baseline="-25000" dirty="0">
                <a:latin typeface="Calibri"/>
                <a:cs typeface="Calibri"/>
              </a:rPr>
              <a:t>3</a:t>
            </a:r>
            <a:r>
              <a:rPr lang="en-US" b="1" baseline="30000" dirty="0">
                <a:latin typeface="Calibri"/>
                <a:cs typeface="Calibri"/>
              </a:rPr>
              <a:t>a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32" name="AutoShape 19"/>
          <p:cNvCxnSpPr>
            <a:cxnSpLocks noChangeShapeType="1"/>
            <a:stCxn id="30" idx="4"/>
            <a:endCxn id="31" idx="0"/>
          </p:cNvCxnSpPr>
          <p:nvPr/>
        </p:nvCxnSpPr>
        <p:spPr bwMode="auto">
          <a:xfrm rot="5400000">
            <a:off x="7587458" y="4137820"/>
            <a:ext cx="717551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Oval 20"/>
          <p:cNvSpPr>
            <a:spLocks noChangeArrowheads="1"/>
          </p:cNvSpPr>
          <p:nvPr/>
        </p:nvSpPr>
        <p:spPr bwMode="auto">
          <a:xfrm>
            <a:off x="8364538" y="4495802"/>
            <a:ext cx="627063" cy="6270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8" tIns="45719" rIns="91438" bIns="45719"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E</a:t>
            </a:r>
            <a:r>
              <a:rPr lang="en-US" sz="1600" b="1" baseline="-25000" dirty="0">
                <a:latin typeface="Calibri"/>
                <a:cs typeface="Calibri"/>
              </a:rPr>
              <a:t>3</a:t>
            </a:r>
            <a:r>
              <a:rPr lang="en-US" b="1" baseline="30000" dirty="0">
                <a:latin typeface="Calibri"/>
                <a:cs typeface="Calibri"/>
              </a:rPr>
              <a:t>b</a:t>
            </a:r>
            <a:endParaRPr lang="en-US" sz="2000" b="1" dirty="0">
              <a:latin typeface="Calibri"/>
              <a:cs typeface="Calibri"/>
            </a:endParaRPr>
          </a:p>
        </p:txBody>
      </p:sp>
      <p:cxnSp>
        <p:nvCxnSpPr>
          <p:cNvPr id="34" name="AutoShape 21"/>
          <p:cNvCxnSpPr>
            <a:cxnSpLocks noChangeShapeType="1"/>
            <a:stCxn id="35" idx="4"/>
            <a:endCxn id="33" idx="0"/>
          </p:cNvCxnSpPr>
          <p:nvPr/>
        </p:nvCxnSpPr>
        <p:spPr bwMode="auto">
          <a:xfrm rot="5400000">
            <a:off x="8563769" y="4382295"/>
            <a:ext cx="2286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5" name="Oval 22"/>
          <p:cNvSpPr>
            <a:spLocks noChangeArrowheads="1"/>
          </p:cNvSpPr>
          <p:nvPr/>
        </p:nvSpPr>
        <p:spPr bwMode="auto">
          <a:xfrm>
            <a:off x="8364538" y="3640138"/>
            <a:ext cx="627063" cy="6270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438" tIns="45719" rIns="91438" bIns="45719" anchor="ctr"/>
          <a:lstStyle/>
          <a:p>
            <a:pPr algn="ctr"/>
            <a:r>
              <a:rPr lang="en-US" b="1">
                <a:latin typeface="Calibri"/>
                <a:cs typeface="Calibri"/>
              </a:rPr>
              <a:t>G</a:t>
            </a:r>
            <a:r>
              <a:rPr lang="en-US" b="1" baseline="-25000">
                <a:latin typeface="Calibri"/>
                <a:cs typeface="Calibri"/>
              </a:rPr>
              <a:t>3</a:t>
            </a:r>
            <a:r>
              <a:rPr lang="en-US" b="1" baseline="30000">
                <a:latin typeface="Calibri"/>
                <a:cs typeface="Calibri"/>
              </a:rPr>
              <a:t>b</a:t>
            </a:r>
            <a:endParaRPr lang="en-US" b="1">
              <a:latin typeface="Calibri"/>
              <a:cs typeface="Calibri"/>
            </a:endParaRPr>
          </a:p>
        </p:txBody>
      </p:sp>
      <p:cxnSp>
        <p:nvCxnSpPr>
          <p:cNvPr id="36" name="AutoShape 28"/>
          <p:cNvCxnSpPr>
            <a:cxnSpLocks noChangeShapeType="1"/>
            <a:stCxn id="30" idx="6"/>
            <a:endCxn id="35" idx="1"/>
          </p:cNvCxnSpPr>
          <p:nvPr/>
        </p:nvCxnSpPr>
        <p:spPr bwMode="auto">
          <a:xfrm>
            <a:off x="8259763" y="3465514"/>
            <a:ext cx="196851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8" name="AutoShape 25"/>
          <p:cNvCxnSpPr>
            <a:cxnSpLocks noChangeShapeType="1"/>
            <a:stCxn id="80922" idx="6"/>
            <a:endCxn id="30" idx="2"/>
          </p:cNvCxnSpPr>
          <p:nvPr/>
        </p:nvCxnSpPr>
        <p:spPr bwMode="auto">
          <a:xfrm>
            <a:off x="6132513" y="3465513"/>
            <a:ext cx="1500187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" name="AutoShape 27"/>
          <p:cNvCxnSpPr>
            <a:cxnSpLocks noChangeShapeType="1"/>
            <a:endCxn id="30" idx="3"/>
          </p:cNvCxnSpPr>
          <p:nvPr/>
        </p:nvCxnSpPr>
        <p:spPr bwMode="auto">
          <a:xfrm flipV="1">
            <a:off x="6864352" y="3687763"/>
            <a:ext cx="860425" cy="1905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0" name="AutoShape 26"/>
          <p:cNvCxnSpPr>
            <a:cxnSpLocks noChangeShapeType="1"/>
            <a:stCxn id="80927" idx="6"/>
            <a:endCxn id="35" idx="2"/>
          </p:cNvCxnSpPr>
          <p:nvPr/>
        </p:nvCxnSpPr>
        <p:spPr bwMode="auto">
          <a:xfrm flipV="1">
            <a:off x="6864351" y="3954463"/>
            <a:ext cx="150018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149600" y="2667000"/>
            <a:ext cx="5994400" cy="2590800"/>
            <a:chOff x="1035423" y="3048000"/>
            <a:chExt cx="5993674" cy="2590800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1035423" y="3048000"/>
              <a:ext cx="1726474" cy="2590800"/>
              <a:chOff x="1035423" y="3276600"/>
              <a:chExt cx="1726474" cy="2590800"/>
            </a:xfrm>
          </p:grpSpPr>
          <p:sp>
            <p:nvSpPr>
              <p:cNvPr id="80920" name="Rectangle 16"/>
              <p:cNvSpPr>
                <a:spLocks noChangeArrowheads="1"/>
              </p:cNvSpPr>
              <p:nvPr/>
            </p:nvSpPr>
            <p:spPr bwMode="auto">
              <a:xfrm>
                <a:off x="1035423" y="3657600"/>
                <a:ext cx="1726474" cy="2209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0921" name="TextBox 24"/>
              <p:cNvSpPr txBox="1">
                <a:spLocks noChangeArrowheads="1"/>
              </p:cNvSpPr>
              <p:nvPr/>
            </p:nvSpPr>
            <p:spPr bwMode="auto">
              <a:xfrm>
                <a:off x="1618896" y="3276600"/>
                <a:ext cx="566143" cy="38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900" dirty="0">
                    <a:latin typeface="Calibri"/>
                    <a:cs typeface="Calibri"/>
                  </a:rPr>
                  <a:t>t =1</a:t>
                </a:r>
              </a:p>
            </p:txBody>
          </p:sp>
        </p:grpSp>
        <p:grpSp>
          <p:nvGrpSpPr>
            <p:cNvPr id="6" name="Group 25"/>
            <p:cNvGrpSpPr>
              <a:grpSpLocks/>
            </p:cNvGrpSpPr>
            <p:nvPr/>
          </p:nvGrpSpPr>
          <p:grpSpPr bwMode="auto">
            <a:xfrm>
              <a:off x="3219097" y="3048000"/>
              <a:ext cx="1676400" cy="2590800"/>
              <a:chOff x="3219097" y="3276600"/>
              <a:chExt cx="1676400" cy="2590800"/>
            </a:xfrm>
          </p:grpSpPr>
          <p:sp>
            <p:nvSpPr>
              <p:cNvPr id="80918" name="Rectangle 16"/>
              <p:cNvSpPr>
                <a:spLocks noChangeArrowheads="1"/>
              </p:cNvSpPr>
              <p:nvPr/>
            </p:nvSpPr>
            <p:spPr bwMode="auto">
              <a:xfrm>
                <a:off x="3219097" y="3657600"/>
                <a:ext cx="1676400" cy="2209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0919" name="TextBox 27"/>
              <p:cNvSpPr txBox="1">
                <a:spLocks noChangeArrowheads="1"/>
              </p:cNvSpPr>
              <p:nvPr/>
            </p:nvSpPr>
            <p:spPr bwMode="auto">
              <a:xfrm>
                <a:off x="3862498" y="3276600"/>
                <a:ext cx="566143" cy="38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900" dirty="0">
                    <a:latin typeface="Calibri"/>
                    <a:cs typeface="Calibri"/>
                  </a:rPr>
                  <a:t>t =2</a:t>
                </a:r>
              </a:p>
            </p:txBody>
          </p:sp>
        </p:grpSp>
        <p:sp>
          <p:nvSpPr>
            <p:cNvPr id="80916" name="TextBox 36"/>
            <p:cNvSpPr txBox="1">
              <a:spLocks noChangeArrowheads="1"/>
            </p:cNvSpPr>
            <p:nvPr/>
          </p:nvSpPr>
          <p:spPr bwMode="auto">
            <a:xfrm>
              <a:off x="5989567" y="3048000"/>
              <a:ext cx="56614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=3</a:t>
              </a:r>
            </a:p>
          </p:txBody>
        </p:sp>
        <p:sp>
          <p:nvSpPr>
            <p:cNvPr id="80917" name="Rectangle 16"/>
            <p:cNvSpPr>
              <a:spLocks noChangeArrowheads="1"/>
            </p:cNvSpPr>
            <p:nvPr/>
          </p:nvSpPr>
          <p:spPr bwMode="auto">
            <a:xfrm>
              <a:off x="5352697" y="34290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47" name="Oval 22"/>
          <p:cNvSpPr>
            <a:spLocks noChangeArrowheads="1"/>
          </p:cNvSpPr>
          <p:nvPr/>
        </p:nvSpPr>
        <p:spPr bwMode="auto">
          <a:xfrm>
            <a:off x="8362951" y="3638551"/>
            <a:ext cx="627063" cy="627063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b="1">
                <a:latin typeface="Calibri"/>
                <a:cs typeface="Calibri"/>
              </a:rPr>
              <a:t>G</a:t>
            </a:r>
            <a:r>
              <a:rPr lang="en-US" b="1" baseline="-25000">
                <a:latin typeface="Calibri"/>
                <a:cs typeface="Calibri"/>
              </a:rPr>
              <a:t>3</a:t>
            </a:r>
            <a:r>
              <a:rPr lang="en-US" b="1" baseline="30000">
                <a:latin typeface="Calibri"/>
                <a:cs typeface="Calibri"/>
              </a:rPr>
              <a:t>b</a:t>
            </a:r>
            <a:endParaRPr lang="en-US" b="1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2053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5" grpId="0" animBg="1"/>
      <p:bldP spid="47" grpId="0" animBg="1"/>
      <p:bldP spid="4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DBN Particle Filters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particle is a complete sample for a time step</a:t>
            </a:r>
          </a:p>
          <a:p>
            <a:pPr lvl="6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Initialize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: Generate prior samples for the t=1 Bayes net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Example particle: 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= (3,3) 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= (5,3) </a:t>
            </a:r>
          </a:p>
          <a:p>
            <a:pPr lvl="1"/>
            <a:endParaRPr lang="en-US" sz="11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Elapse time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: Sample a successor for each particle 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Example successor: 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= (2,3) 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= (6,3)</a:t>
            </a:r>
          </a:p>
          <a:p>
            <a:pPr lvl="8"/>
            <a:endParaRPr lang="en-US" sz="1600" b="1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Observe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: Weight each </a:t>
            </a:r>
            <a:r>
              <a:rPr lang="en-US" sz="2400" i="1" u="sng" dirty="0">
                <a:latin typeface="Calibri"/>
                <a:ea typeface="ＭＳ Ｐゴシック" pitchFamily="34" charset="-128"/>
                <a:cs typeface="Calibri"/>
              </a:rPr>
              <a:t>entire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sample by the likelihood of the evidence conditioned on the sample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Likelihood: P(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) * P(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|</a:t>
            </a:r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b="1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b="1" baseline="30000" dirty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) </a:t>
            </a:r>
          </a:p>
          <a:p>
            <a:endParaRPr lang="en-US" sz="1100" b="1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b="1" dirty="0">
                <a:latin typeface="Calibri"/>
                <a:ea typeface="ＭＳ Ｐゴシック" pitchFamily="34" charset="-128"/>
                <a:cs typeface="Calibri"/>
              </a:rPr>
              <a:t>Resample: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Select prior samples (tuples of values) in proportion to their likelihood</a:t>
            </a:r>
          </a:p>
          <a:p>
            <a:endParaRPr lang="en-US" sz="1100" b="1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8638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8387" y="1442418"/>
            <a:ext cx="7797750" cy="47297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4276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HMMs: MLE Queries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7315200" cy="16303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HMMs defined by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States X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Observations E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Initial distribution: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Transitions: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Emissions: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New query: most likely explanation: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New method: the </a:t>
            </a:r>
            <a:r>
              <a:rPr lang="en-US" sz="2800" dirty="0" err="1">
                <a:latin typeface="Calibri"/>
                <a:cs typeface="Calibri"/>
              </a:rPr>
              <a:t>Viterbi</a:t>
            </a:r>
            <a:r>
              <a:rPr lang="en-US" sz="2800" dirty="0">
                <a:latin typeface="Calibri"/>
                <a:cs typeface="Calibri"/>
              </a:rPr>
              <a:t> algorithm</a:t>
            </a: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8402" y="3230561"/>
            <a:ext cx="1577788" cy="29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8401" y="2849564"/>
            <a:ext cx="96322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8400" y="3611561"/>
            <a:ext cx="1183341" cy="29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9" name="Oval 8"/>
          <p:cNvSpPr>
            <a:spLocks noChangeArrowheads="1"/>
          </p:cNvSpPr>
          <p:nvPr/>
        </p:nvSpPr>
        <p:spPr bwMode="auto">
          <a:xfrm>
            <a:off x="117856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18440" name="AutoShape 9"/>
          <p:cNvCxnSpPr>
            <a:cxnSpLocks noChangeShapeType="1"/>
            <a:stCxn id="18439" idx="4"/>
            <a:endCxn id="18455" idx="0"/>
          </p:cNvCxnSpPr>
          <p:nvPr/>
        </p:nvCxnSpPr>
        <p:spPr bwMode="auto">
          <a:xfrm>
            <a:off x="121412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</p:spPr>
      </p:cxnSp>
      <p:sp>
        <p:nvSpPr>
          <p:cNvPr id="18441" name="Oval 10"/>
          <p:cNvSpPr>
            <a:spLocks noChangeArrowheads="1"/>
          </p:cNvSpPr>
          <p:nvPr/>
        </p:nvSpPr>
        <p:spPr bwMode="auto">
          <a:xfrm>
            <a:off x="73152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8442" name="AutoShape 11"/>
          <p:cNvCxnSpPr>
            <a:cxnSpLocks noChangeShapeType="1"/>
            <a:stCxn id="18441" idx="4"/>
            <a:endCxn id="18452" idx="0"/>
          </p:cNvCxnSpPr>
          <p:nvPr/>
        </p:nvCxnSpPr>
        <p:spPr bwMode="auto">
          <a:xfrm>
            <a:off x="76708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3" name="Oval 12"/>
          <p:cNvSpPr>
            <a:spLocks noChangeArrowheads="1"/>
          </p:cNvSpPr>
          <p:nvPr/>
        </p:nvSpPr>
        <p:spPr bwMode="auto">
          <a:xfrm>
            <a:off x="60960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8444" name="AutoShape 13"/>
          <p:cNvCxnSpPr>
            <a:cxnSpLocks noChangeShapeType="1"/>
            <a:stCxn id="18445" idx="6"/>
            <a:endCxn id="18441" idx="2"/>
          </p:cNvCxnSpPr>
          <p:nvPr/>
        </p:nvCxnSpPr>
        <p:spPr bwMode="auto">
          <a:xfrm>
            <a:off x="68262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5" name="Oval 14"/>
          <p:cNvSpPr>
            <a:spLocks noChangeArrowheads="1"/>
          </p:cNvSpPr>
          <p:nvPr/>
        </p:nvSpPr>
        <p:spPr bwMode="auto">
          <a:xfrm>
            <a:off x="60960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8446" name="AutoShape 15"/>
          <p:cNvCxnSpPr>
            <a:cxnSpLocks noChangeShapeType="1"/>
            <a:stCxn id="18445" idx="4"/>
            <a:endCxn id="18443" idx="0"/>
          </p:cNvCxnSpPr>
          <p:nvPr/>
        </p:nvCxnSpPr>
        <p:spPr bwMode="auto">
          <a:xfrm>
            <a:off x="64516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47" name="Oval 16"/>
          <p:cNvSpPr>
            <a:spLocks noChangeArrowheads="1"/>
          </p:cNvSpPr>
          <p:nvPr/>
        </p:nvSpPr>
        <p:spPr bwMode="auto">
          <a:xfrm>
            <a:off x="85344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8448" name="AutoShape 17"/>
          <p:cNvCxnSpPr>
            <a:cxnSpLocks noChangeShapeType="1"/>
            <a:stCxn id="18447" idx="6"/>
            <a:endCxn id="18450" idx="2"/>
          </p:cNvCxnSpPr>
          <p:nvPr/>
        </p:nvCxnSpPr>
        <p:spPr bwMode="auto">
          <a:xfrm>
            <a:off x="92646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8449" name="AutoShape 18"/>
          <p:cNvCxnSpPr>
            <a:cxnSpLocks noChangeShapeType="1"/>
            <a:stCxn id="18441" idx="6"/>
            <a:endCxn id="18447" idx="2"/>
          </p:cNvCxnSpPr>
          <p:nvPr/>
        </p:nvCxnSpPr>
        <p:spPr bwMode="auto">
          <a:xfrm>
            <a:off x="8045451" y="2049463"/>
            <a:ext cx="4699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8450" name="Oval 19"/>
          <p:cNvSpPr>
            <a:spLocks noChangeArrowheads="1"/>
          </p:cNvSpPr>
          <p:nvPr/>
        </p:nvSpPr>
        <p:spPr bwMode="auto">
          <a:xfrm>
            <a:off x="9753600" y="17827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8451" name="AutoShape 20"/>
          <p:cNvCxnSpPr>
            <a:cxnSpLocks noChangeShapeType="1"/>
            <a:stCxn id="18450" idx="6"/>
            <a:endCxn id="18439" idx="2"/>
          </p:cNvCxnSpPr>
          <p:nvPr/>
        </p:nvCxnSpPr>
        <p:spPr bwMode="auto">
          <a:xfrm>
            <a:off x="10483851" y="2049463"/>
            <a:ext cx="12827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18452" name="Oval 21"/>
          <p:cNvSpPr>
            <a:spLocks noChangeArrowheads="1"/>
          </p:cNvSpPr>
          <p:nvPr/>
        </p:nvSpPr>
        <p:spPr bwMode="auto">
          <a:xfrm>
            <a:off x="73152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18453" name="Oval 22"/>
          <p:cNvSpPr>
            <a:spLocks noChangeArrowheads="1"/>
          </p:cNvSpPr>
          <p:nvPr/>
        </p:nvSpPr>
        <p:spPr bwMode="auto">
          <a:xfrm>
            <a:off x="85344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18454" name="Oval 23"/>
          <p:cNvSpPr>
            <a:spLocks noChangeArrowheads="1"/>
          </p:cNvSpPr>
          <p:nvPr/>
        </p:nvSpPr>
        <p:spPr bwMode="auto">
          <a:xfrm>
            <a:off x="9753600" y="2849563"/>
            <a:ext cx="7112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latin typeface="Calibri"/>
                <a:cs typeface="Calibri"/>
              </a:rPr>
              <a:t>E</a:t>
            </a:r>
            <a:r>
              <a:rPr lang="en-US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18455" name="Oval 24"/>
          <p:cNvSpPr>
            <a:spLocks noChangeArrowheads="1"/>
          </p:cNvSpPr>
          <p:nvPr/>
        </p:nvSpPr>
        <p:spPr bwMode="auto">
          <a:xfrm>
            <a:off x="11785600" y="2849563"/>
            <a:ext cx="711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baseline="-25000" dirty="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18456" name="AutoShape 25"/>
          <p:cNvCxnSpPr>
            <a:cxnSpLocks noChangeShapeType="1"/>
            <a:stCxn id="18447" idx="4"/>
            <a:endCxn id="18453" idx="0"/>
          </p:cNvCxnSpPr>
          <p:nvPr/>
        </p:nvCxnSpPr>
        <p:spPr bwMode="auto">
          <a:xfrm>
            <a:off x="88900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8457" name="AutoShape 26"/>
          <p:cNvCxnSpPr>
            <a:cxnSpLocks noChangeShapeType="1"/>
            <a:stCxn id="18450" idx="4"/>
            <a:endCxn id="18454" idx="0"/>
          </p:cNvCxnSpPr>
          <p:nvPr/>
        </p:nvCxnSpPr>
        <p:spPr bwMode="auto">
          <a:xfrm>
            <a:off x="10109200" y="2330453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pic>
        <p:nvPicPr>
          <p:cNvPr id="18458" name="Picture 3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34200" y="4830763"/>
            <a:ext cx="3352800" cy="5334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9965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State Trellis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582400" cy="49530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State trellis: graph of states and transitions over time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Each arc represents some transition</a:t>
            </a:r>
          </a:p>
          <a:p>
            <a:r>
              <a:rPr lang="en-US" sz="2400" dirty="0">
                <a:latin typeface="Calibri"/>
                <a:cs typeface="Calibri"/>
              </a:rPr>
              <a:t>Each arc has weight</a:t>
            </a:r>
          </a:p>
          <a:p>
            <a:r>
              <a:rPr lang="en-US" sz="2400" dirty="0">
                <a:latin typeface="Calibri"/>
                <a:cs typeface="Calibri"/>
              </a:rPr>
              <a:t>Each path is a sequence of states</a:t>
            </a:r>
          </a:p>
          <a:p>
            <a:r>
              <a:rPr lang="en-US" sz="2400" dirty="0">
                <a:latin typeface="Calibri"/>
                <a:cs typeface="Calibri"/>
              </a:rPr>
              <a:t>The product of weights on a path is that sequence’s probability along with the evidence</a:t>
            </a:r>
          </a:p>
          <a:p>
            <a:r>
              <a:rPr lang="en-US" sz="2400" dirty="0">
                <a:latin typeface="Calibri"/>
                <a:cs typeface="Calibri"/>
              </a:rPr>
              <a:t>Forward algorithm computes sums of paths, </a:t>
            </a:r>
            <a:r>
              <a:rPr lang="en-US" sz="2400" dirty="0" err="1">
                <a:latin typeface="Calibri"/>
                <a:cs typeface="Calibri"/>
              </a:rPr>
              <a:t>Viterbi</a:t>
            </a:r>
            <a:r>
              <a:rPr lang="en-US" sz="2400" dirty="0">
                <a:latin typeface="Calibri"/>
                <a:cs typeface="Calibri"/>
              </a:rPr>
              <a:t> computes best paths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16764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16764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46" name="Rectangle 8"/>
          <p:cNvSpPr>
            <a:spLocks noChangeArrowheads="1"/>
          </p:cNvSpPr>
          <p:nvPr/>
        </p:nvSpPr>
        <p:spPr bwMode="auto">
          <a:xfrm>
            <a:off x="3124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7" name="Rectangle 9"/>
          <p:cNvSpPr>
            <a:spLocks noChangeArrowheads="1"/>
          </p:cNvSpPr>
          <p:nvPr/>
        </p:nvSpPr>
        <p:spPr bwMode="auto">
          <a:xfrm>
            <a:off x="3124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4648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49" name="Rectangle 11"/>
          <p:cNvSpPr>
            <a:spLocks noChangeArrowheads="1"/>
          </p:cNvSpPr>
          <p:nvPr/>
        </p:nvSpPr>
        <p:spPr bwMode="auto">
          <a:xfrm>
            <a:off x="4648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0250" name="Rectangle 12"/>
          <p:cNvSpPr>
            <a:spLocks noChangeArrowheads="1"/>
          </p:cNvSpPr>
          <p:nvPr/>
        </p:nvSpPr>
        <p:spPr bwMode="auto">
          <a:xfrm>
            <a:off x="6172200" y="19050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0251" name="Rectangle 13"/>
          <p:cNvSpPr>
            <a:spLocks noChangeArrowheads="1"/>
          </p:cNvSpPr>
          <p:nvPr/>
        </p:nvSpPr>
        <p:spPr bwMode="auto">
          <a:xfrm>
            <a:off x="6172200" y="25908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cxnSp>
        <p:nvCxnSpPr>
          <p:cNvPr id="10252" name="AutoShape 14"/>
          <p:cNvCxnSpPr>
            <a:cxnSpLocks noChangeShapeType="1"/>
            <a:stCxn id="10244" idx="3"/>
            <a:endCxn id="10246" idx="1"/>
          </p:cNvCxnSpPr>
          <p:nvPr/>
        </p:nvCxnSpPr>
        <p:spPr bwMode="auto">
          <a:xfrm>
            <a:off x="2362200" y="20955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3" name="AutoShape 15"/>
          <p:cNvCxnSpPr>
            <a:cxnSpLocks noChangeShapeType="1"/>
            <a:stCxn id="10244" idx="3"/>
            <a:endCxn id="10247" idx="1"/>
          </p:cNvCxnSpPr>
          <p:nvPr/>
        </p:nvCxnSpPr>
        <p:spPr bwMode="auto">
          <a:xfrm>
            <a:off x="2362200" y="20955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4" name="AutoShape 16"/>
          <p:cNvCxnSpPr>
            <a:cxnSpLocks noChangeShapeType="1"/>
            <a:stCxn id="10245" idx="3"/>
            <a:endCxn id="10246" idx="1"/>
          </p:cNvCxnSpPr>
          <p:nvPr/>
        </p:nvCxnSpPr>
        <p:spPr bwMode="auto">
          <a:xfrm flipV="1">
            <a:off x="2362200" y="20955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5" name="AutoShape 17"/>
          <p:cNvCxnSpPr>
            <a:cxnSpLocks noChangeShapeType="1"/>
            <a:stCxn id="10245" idx="3"/>
            <a:endCxn id="10247" idx="1"/>
          </p:cNvCxnSpPr>
          <p:nvPr/>
        </p:nvCxnSpPr>
        <p:spPr bwMode="auto">
          <a:xfrm>
            <a:off x="2362200" y="27813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6" name="AutoShape 18"/>
          <p:cNvCxnSpPr>
            <a:cxnSpLocks noChangeShapeType="1"/>
            <a:stCxn id="10246" idx="3"/>
            <a:endCxn id="10248" idx="1"/>
          </p:cNvCxnSpPr>
          <p:nvPr/>
        </p:nvCxnSpPr>
        <p:spPr bwMode="auto">
          <a:xfrm>
            <a:off x="3810000" y="2095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19"/>
          <p:cNvCxnSpPr>
            <a:cxnSpLocks noChangeShapeType="1"/>
            <a:stCxn id="10246" idx="3"/>
            <a:endCxn id="10249" idx="1"/>
          </p:cNvCxnSpPr>
          <p:nvPr/>
        </p:nvCxnSpPr>
        <p:spPr bwMode="auto">
          <a:xfrm>
            <a:off x="3810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8" name="AutoShape 20"/>
          <p:cNvCxnSpPr>
            <a:cxnSpLocks noChangeShapeType="1"/>
            <a:stCxn id="10247" idx="3"/>
            <a:endCxn id="10248" idx="1"/>
          </p:cNvCxnSpPr>
          <p:nvPr/>
        </p:nvCxnSpPr>
        <p:spPr bwMode="auto">
          <a:xfrm flipV="1">
            <a:off x="3810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9" name="AutoShape 21"/>
          <p:cNvCxnSpPr>
            <a:cxnSpLocks noChangeShapeType="1"/>
            <a:stCxn id="10247" idx="3"/>
            <a:endCxn id="10249" idx="1"/>
          </p:cNvCxnSpPr>
          <p:nvPr/>
        </p:nvCxnSpPr>
        <p:spPr bwMode="auto">
          <a:xfrm>
            <a:off x="3810000" y="27813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0" name="AutoShape 22"/>
          <p:cNvCxnSpPr>
            <a:cxnSpLocks noChangeShapeType="1"/>
            <a:stCxn id="10248" idx="3"/>
            <a:endCxn id="10250" idx="1"/>
          </p:cNvCxnSpPr>
          <p:nvPr/>
        </p:nvCxnSpPr>
        <p:spPr bwMode="auto">
          <a:xfrm>
            <a:off x="5334000" y="2095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1" name="AutoShape 23"/>
          <p:cNvCxnSpPr>
            <a:cxnSpLocks noChangeShapeType="1"/>
            <a:stCxn id="10248" idx="3"/>
            <a:endCxn id="10251" idx="1"/>
          </p:cNvCxnSpPr>
          <p:nvPr/>
        </p:nvCxnSpPr>
        <p:spPr bwMode="auto">
          <a:xfrm>
            <a:off x="5334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2" name="AutoShape 24"/>
          <p:cNvCxnSpPr>
            <a:cxnSpLocks noChangeShapeType="1"/>
            <a:stCxn id="10249" idx="3"/>
            <a:endCxn id="10250" idx="1"/>
          </p:cNvCxnSpPr>
          <p:nvPr/>
        </p:nvCxnSpPr>
        <p:spPr bwMode="auto">
          <a:xfrm flipV="1">
            <a:off x="5334000" y="20955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3" name="AutoShape 25"/>
          <p:cNvCxnSpPr>
            <a:cxnSpLocks noChangeShapeType="1"/>
            <a:stCxn id="10249" idx="3"/>
            <a:endCxn id="10251" idx="1"/>
          </p:cNvCxnSpPr>
          <p:nvPr/>
        </p:nvCxnSpPr>
        <p:spPr bwMode="auto">
          <a:xfrm>
            <a:off x="5334000" y="27813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10264" name="Picture 4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4057650"/>
            <a:ext cx="1411288" cy="20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5" name="Picture 3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5000" y="3352801"/>
            <a:ext cx="39052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6" name="Picture 3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68663" y="3352801"/>
            <a:ext cx="404812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7" name="Picture 3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280152" y="3352801"/>
            <a:ext cx="493713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8" name="Picture 3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06951" y="3429000"/>
            <a:ext cx="3302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9" name="Picture 42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10001" y="4419600"/>
            <a:ext cx="265430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140343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Forward / Viterbi Algorithms</a:t>
            </a:r>
          </a:p>
        </p:txBody>
      </p:sp>
      <p:pic>
        <p:nvPicPr>
          <p:cNvPr id="117658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70800" y="5673726"/>
            <a:ext cx="3835400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9"/>
          <p:cNvSpPr>
            <a:spLocks noChangeArrowheads="1"/>
          </p:cNvSpPr>
          <p:nvPr/>
        </p:nvSpPr>
        <p:spPr bwMode="auto">
          <a:xfrm>
            <a:off x="35052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69" name="Rectangle 10"/>
          <p:cNvSpPr>
            <a:spLocks noChangeArrowheads="1"/>
          </p:cNvSpPr>
          <p:nvPr/>
        </p:nvSpPr>
        <p:spPr bwMode="auto">
          <a:xfrm>
            <a:off x="35052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0" name="Rectangle 11"/>
          <p:cNvSpPr>
            <a:spLocks noChangeArrowheads="1"/>
          </p:cNvSpPr>
          <p:nvPr/>
        </p:nvSpPr>
        <p:spPr bwMode="auto">
          <a:xfrm>
            <a:off x="4953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71" name="Rectangle 12"/>
          <p:cNvSpPr>
            <a:spLocks noChangeArrowheads="1"/>
          </p:cNvSpPr>
          <p:nvPr/>
        </p:nvSpPr>
        <p:spPr bwMode="auto">
          <a:xfrm>
            <a:off x="4953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2" name="Rectangle 13"/>
          <p:cNvSpPr>
            <a:spLocks noChangeArrowheads="1"/>
          </p:cNvSpPr>
          <p:nvPr/>
        </p:nvSpPr>
        <p:spPr bwMode="auto">
          <a:xfrm>
            <a:off x="6477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pic>
        <p:nvPicPr>
          <p:cNvPr id="11273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14401" y="4759326"/>
            <a:ext cx="262731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14"/>
          <p:cNvSpPr>
            <a:spLocks noChangeArrowheads="1"/>
          </p:cNvSpPr>
          <p:nvPr/>
        </p:nvSpPr>
        <p:spPr bwMode="auto">
          <a:xfrm>
            <a:off x="6477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11275" name="Rectangle 15"/>
          <p:cNvSpPr>
            <a:spLocks noChangeArrowheads="1"/>
          </p:cNvSpPr>
          <p:nvPr/>
        </p:nvSpPr>
        <p:spPr bwMode="auto">
          <a:xfrm>
            <a:off x="8001000" y="16764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11276" name="Rectangle 16"/>
          <p:cNvSpPr>
            <a:spLocks noChangeArrowheads="1"/>
          </p:cNvSpPr>
          <p:nvPr/>
        </p:nvSpPr>
        <p:spPr bwMode="auto">
          <a:xfrm>
            <a:off x="8001000" y="23622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cxnSp>
        <p:nvCxnSpPr>
          <p:cNvPr id="11277" name="AutoShape 17"/>
          <p:cNvCxnSpPr>
            <a:cxnSpLocks noChangeShapeType="1"/>
            <a:stCxn id="11268" idx="3"/>
            <a:endCxn id="11270" idx="1"/>
          </p:cNvCxnSpPr>
          <p:nvPr/>
        </p:nvCxnSpPr>
        <p:spPr bwMode="auto">
          <a:xfrm>
            <a:off x="4191000" y="18669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78" name="AutoShape 18"/>
          <p:cNvCxnSpPr>
            <a:cxnSpLocks noChangeShapeType="1"/>
            <a:stCxn id="11268" idx="3"/>
            <a:endCxn id="11271" idx="1"/>
          </p:cNvCxnSpPr>
          <p:nvPr/>
        </p:nvCxnSpPr>
        <p:spPr bwMode="auto">
          <a:xfrm>
            <a:off x="4191000" y="18669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79" name="AutoShape 19"/>
          <p:cNvCxnSpPr>
            <a:cxnSpLocks noChangeShapeType="1"/>
            <a:stCxn id="11269" idx="3"/>
            <a:endCxn id="11270" idx="1"/>
          </p:cNvCxnSpPr>
          <p:nvPr/>
        </p:nvCxnSpPr>
        <p:spPr bwMode="auto">
          <a:xfrm flipV="1">
            <a:off x="4191000" y="18669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0" name="AutoShape 20"/>
          <p:cNvCxnSpPr>
            <a:cxnSpLocks noChangeShapeType="1"/>
            <a:stCxn id="11269" idx="3"/>
            <a:endCxn id="11271" idx="1"/>
          </p:cNvCxnSpPr>
          <p:nvPr/>
        </p:nvCxnSpPr>
        <p:spPr bwMode="auto">
          <a:xfrm>
            <a:off x="4191000" y="25527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1" name="AutoShape 21"/>
          <p:cNvCxnSpPr>
            <a:cxnSpLocks noChangeShapeType="1"/>
            <a:stCxn id="11270" idx="3"/>
            <a:endCxn id="11272" idx="1"/>
          </p:cNvCxnSpPr>
          <p:nvPr/>
        </p:nvCxnSpPr>
        <p:spPr bwMode="auto">
          <a:xfrm>
            <a:off x="5638800" y="18669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2" name="AutoShape 22"/>
          <p:cNvCxnSpPr>
            <a:cxnSpLocks noChangeShapeType="1"/>
            <a:stCxn id="11270" idx="3"/>
            <a:endCxn id="11274" idx="1"/>
          </p:cNvCxnSpPr>
          <p:nvPr/>
        </p:nvCxnSpPr>
        <p:spPr bwMode="auto">
          <a:xfrm>
            <a:off x="5638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3" name="AutoShape 23"/>
          <p:cNvCxnSpPr>
            <a:cxnSpLocks noChangeShapeType="1"/>
            <a:stCxn id="11271" idx="3"/>
            <a:endCxn id="11272" idx="1"/>
          </p:cNvCxnSpPr>
          <p:nvPr/>
        </p:nvCxnSpPr>
        <p:spPr bwMode="auto">
          <a:xfrm flipV="1">
            <a:off x="5638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4" name="AutoShape 24"/>
          <p:cNvCxnSpPr>
            <a:cxnSpLocks noChangeShapeType="1"/>
            <a:stCxn id="11271" idx="3"/>
            <a:endCxn id="11274" idx="1"/>
          </p:cNvCxnSpPr>
          <p:nvPr/>
        </p:nvCxnSpPr>
        <p:spPr bwMode="auto">
          <a:xfrm>
            <a:off x="5638800" y="2552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5" name="AutoShape 25"/>
          <p:cNvCxnSpPr>
            <a:cxnSpLocks noChangeShapeType="1"/>
            <a:stCxn id="11272" idx="3"/>
            <a:endCxn id="11275" idx="1"/>
          </p:cNvCxnSpPr>
          <p:nvPr/>
        </p:nvCxnSpPr>
        <p:spPr bwMode="auto">
          <a:xfrm>
            <a:off x="7162800" y="18669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6" name="AutoShape 26"/>
          <p:cNvCxnSpPr>
            <a:cxnSpLocks noChangeShapeType="1"/>
            <a:stCxn id="11272" idx="3"/>
            <a:endCxn id="11276" idx="1"/>
          </p:cNvCxnSpPr>
          <p:nvPr/>
        </p:nvCxnSpPr>
        <p:spPr bwMode="auto">
          <a:xfrm>
            <a:off x="7162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7" name="AutoShape 27"/>
          <p:cNvCxnSpPr>
            <a:cxnSpLocks noChangeShapeType="1"/>
            <a:stCxn id="11274" idx="3"/>
            <a:endCxn id="11275" idx="1"/>
          </p:cNvCxnSpPr>
          <p:nvPr/>
        </p:nvCxnSpPr>
        <p:spPr bwMode="auto">
          <a:xfrm flipV="1">
            <a:off x="7162800" y="18669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288" name="AutoShape 28"/>
          <p:cNvCxnSpPr>
            <a:cxnSpLocks noChangeShapeType="1"/>
            <a:stCxn id="11274" idx="3"/>
            <a:endCxn id="11276" idx="1"/>
          </p:cNvCxnSpPr>
          <p:nvPr/>
        </p:nvCxnSpPr>
        <p:spPr bwMode="auto">
          <a:xfrm>
            <a:off x="7162800" y="2552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31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29401" y="4759325"/>
            <a:ext cx="4564063" cy="45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812925" y="5656265"/>
            <a:ext cx="3673475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2" name="Picture 3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665539" y="3048001"/>
            <a:ext cx="390525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3" name="Picture 3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29200" y="3048001"/>
            <a:ext cx="40481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4" name="Picture 3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040688" y="3048001"/>
            <a:ext cx="493712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95" name="Picture 38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567488" y="3124200"/>
            <a:ext cx="330200" cy="6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1295400" y="3810001"/>
            <a:ext cx="4191000" cy="5232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Forward Algorithm (Sum)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10400" y="3810001"/>
            <a:ext cx="4191000" cy="5232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 err="1">
                <a:latin typeface="Calibri"/>
                <a:cs typeface="Calibri"/>
              </a:rPr>
              <a:t>Viterbi</a:t>
            </a:r>
            <a:r>
              <a:rPr lang="en-US" sz="2800" dirty="0">
                <a:latin typeface="Calibri"/>
                <a:cs typeface="Calibri"/>
              </a:rPr>
              <a:t> Algorithm (Max)</a:t>
            </a:r>
          </a:p>
        </p:txBody>
      </p:sp>
    </p:spTree>
    <p:extLst>
      <p:ext uri="{BB962C8B-B14F-4D97-AF65-F5344CB8AC3E}">
        <p14:creationId xmlns:p14="http://schemas.microsoft.com/office/powerpoint/2010/main" val="4069626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t=2</a:t>
            </a: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8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9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0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1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2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3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4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5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6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7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8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9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0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1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2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3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4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5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6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7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8" name="Line 29"/>
          <p:cNvSpPr>
            <a:spLocks noChangeShapeType="1"/>
          </p:cNvSpPr>
          <p:nvPr/>
        </p:nvSpPr>
        <p:spPr bwMode="auto">
          <a:xfrm>
            <a:off x="3829050" y="2424113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9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0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1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2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3" name="Oval 34"/>
          <p:cNvSpPr>
            <a:spLocks noChangeArrowheads="1"/>
          </p:cNvSpPr>
          <p:nvPr/>
        </p:nvSpPr>
        <p:spPr bwMode="auto">
          <a:xfrm>
            <a:off x="34528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4" name="Line 35"/>
          <p:cNvSpPr>
            <a:spLocks noChangeShapeType="1"/>
          </p:cNvSpPr>
          <p:nvPr/>
        </p:nvSpPr>
        <p:spPr bwMode="auto">
          <a:xfrm flipV="1">
            <a:off x="36480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5" name="Line 36"/>
          <p:cNvSpPr>
            <a:spLocks noChangeShapeType="1"/>
          </p:cNvSpPr>
          <p:nvPr/>
        </p:nvSpPr>
        <p:spPr bwMode="auto">
          <a:xfrm>
            <a:off x="36433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6" name="Line 37"/>
          <p:cNvSpPr>
            <a:spLocks noChangeShapeType="1"/>
          </p:cNvSpPr>
          <p:nvPr/>
        </p:nvSpPr>
        <p:spPr bwMode="auto">
          <a:xfrm flipH="1">
            <a:off x="32004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1190" name="AutoShape 38"/>
          <p:cNvSpPr>
            <a:spLocks noChangeArrowheads="1"/>
          </p:cNvSpPr>
          <p:nvPr/>
        </p:nvSpPr>
        <p:spPr bwMode="auto">
          <a:xfrm>
            <a:off x="3833813" y="230505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5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1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t=3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6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8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2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4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6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7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8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9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0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1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2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3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4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5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6" name="Line 29"/>
          <p:cNvSpPr>
            <a:spLocks noChangeShapeType="1"/>
          </p:cNvSpPr>
          <p:nvPr/>
        </p:nvSpPr>
        <p:spPr bwMode="auto">
          <a:xfrm>
            <a:off x="4376738" y="2428875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7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8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79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0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1" name="Oval 34"/>
          <p:cNvSpPr>
            <a:spLocks noChangeArrowheads="1"/>
          </p:cNvSpPr>
          <p:nvPr/>
        </p:nvSpPr>
        <p:spPr bwMode="auto">
          <a:xfrm>
            <a:off x="39862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2" name="Line 35"/>
          <p:cNvSpPr>
            <a:spLocks noChangeShapeType="1"/>
          </p:cNvSpPr>
          <p:nvPr/>
        </p:nvSpPr>
        <p:spPr bwMode="auto">
          <a:xfrm flipV="1">
            <a:off x="41814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3" name="Line 36"/>
          <p:cNvSpPr>
            <a:spLocks noChangeShapeType="1"/>
          </p:cNvSpPr>
          <p:nvPr/>
        </p:nvSpPr>
        <p:spPr bwMode="auto">
          <a:xfrm>
            <a:off x="41767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4" name="Line 37"/>
          <p:cNvSpPr>
            <a:spLocks noChangeShapeType="1"/>
          </p:cNvSpPr>
          <p:nvPr/>
        </p:nvSpPr>
        <p:spPr bwMode="auto">
          <a:xfrm flipH="1">
            <a:off x="37338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3238" name="AutoShape 38"/>
          <p:cNvSpPr>
            <a:spLocks noChangeArrowheads="1"/>
          </p:cNvSpPr>
          <p:nvPr/>
        </p:nvSpPr>
        <p:spPr bwMode="auto">
          <a:xfrm>
            <a:off x="4362450" y="23098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2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t=4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4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5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6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7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8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9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0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1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2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3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4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5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6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7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8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9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0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1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2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3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5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6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7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8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9" name="Oval 34"/>
          <p:cNvSpPr>
            <a:spLocks noChangeArrowheads="1"/>
          </p:cNvSpPr>
          <p:nvPr/>
        </p:nvSpPr>
        <p:spPr bwMode="auto">
          <a:xfrm>
            <a:off x="44958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 flipV="1">
            <a:off x="46910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1" name="Line 36"/>
          <p:cNvSpPr>
            <a:spLocks noChangeShapeType="1"/>
          </p:cNvSpPr>
          <p:nvPr/>
        </p:nvSpPr>
        <p:spPr bwMode="auto">
          <a:xfrm>
            <a:off x="46863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2" name="Line 37"/>
          <p:cNvSpPr>
            <a:spLocks noChangeShapeType="1"/>
          </p:cNvSpPr>
          <p:nvPr/>
        </p:nvSpPr>
        <p:spPr bwMode="auto">
          <a:xfrm flipH="1">
            <a:off x="42433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5286" name="AutoShape 38"/>
          <p:cNvSpPr>
            <a:spLocks noChangeArrowheads="1"/>
          </p:cNvSpPr>
          <p:nvPr/>
        </p:nvSpPr>
        <p:spPr bwMode="auto">
          <a:xfrm>
            <a:off x="4872038" y="228123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2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28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t=5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6" name="Rectangle 23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7" name="Rectangle 24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8" name="Rectangle 25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9" name="Rectangle 26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0" name="Rectangle 27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1" name="Line 28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6" name="Oval 33"/>
          <p:cNvSpPr>
            <a:spLocks noChangeArrowheads="1"/>
          </p:cNvSpPr>
          <p:nvPr/>
        </p:nvSpPr>
        <p:spPr bwMode="auto">
          <a:xfrm>
            <a:off x="50292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7" name="Line 34"/>
          <p:cNvSpPr>
            <a:spLocks noChangeShapeType="1"/>
          </p:cNvSpPr>
          <p:nvPr/>
        </p:nvSpPr>
        <p:spPr bwMode="auto">
          <a:xfrm flipV="1">
            <a:off x="52244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8" name="Line 35"/>
          <p:cNvSpPr>
            <a:spLocks noChangeShapeType="1"/>
          </p:cNvSpPr>
          <p:nvPr/>
        </p:nvSpPr>
        <p:spPr bwMode="auto">
          <a:xfrm>
            <a:off x="5219700" y="2586038"/>
            <a:ext cx="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9" name="Line 36"/>
          <p:cNvSpPr>
            <a:spLocks noChangeShapeType="1"/>
          </p:cNvSpPr>
          <p:nvPr/>
        </p:nvSpPr>
        <p:spPr bwMode="auto">
          <a:xfrm>
            <a:off x="5414963" y="2400300"/>
            <a:ext cx="242887" cy="1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0" name="Line 37"/>
          <p:cNvSpPr>
            <a:spLocks noChangeShapeType="1"/>
          </p:cNvSpPr>
          <p:nvPr/>
        </p:nvSpPr>
        <p:spPr bwMode="auto">
          <a:xfrm flipH="1">
            <a:off x="47767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1" name="Rectangle 38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5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Inference: Find State Given Evidence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676400"/>
            <a:ext cx="84582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are given evidence at each time and want to know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start with P(X</a:t>
            </a:r>
            <a:r>
              <a:rPr lang="en-US" sz="2400" baseline="-25000" dirty="0"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) and derive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B</a:t>
            </a:r>
            <a:r>
              <a:rPr lang="en-US" sz="2400" baseline="-25000" dirty="0" err="1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baseline="-250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in terms of B</a:t>
            </a:r>
            <a:r>
              <a:rPr lang="en-US" sz="2400" baseline="-25000" dirty="0">
                <a:latin typeface="Calibri"/>
                <a:ea typeface="ＭＳ Ｐゴシック" pitchFamily="34" charset="-128"/>
                <a:cs typeface="Calibri"/>
              </a:rPr>
              <a:t>t-1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equivalently, derive B</a:t>
            </a:r>
            <a:r>
              <a:rPr lang="en-US" sz="2000" baseline="-25000" dirty="0">
                <a:latin typeface="Calibri"/>
                <a:ea typeface="ＭＳ Ｐゴシック" pitchFamily="34" charset="-128"/>
                <a:cs typeface="Calibri"/>
              </a:rPr>
              <a:t>t+1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in terms of 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B</a:t>
            </a:r>
            <a:r>
              <a:rPr lang="en-US" sz="2000" baseline="-25000" dirty="0" err="1">
                <a:latin typeface="Calibri"/>
                <a:ea typeface="ＭＳ Ｐゴシック" pitchFamily="34" charset="-128"/>
                <a:cs typeface="Calibri"/>
              </a:rPr>
              <a:t>t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61447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90800"/>
            <a:ext cx="544656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795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PABBEEL@W80480ZJATPT3PP7" val="410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def\argmax{\mathop{\rm arg\,max}}&#10;\begin{document}&#10;\[&#10;= \sum_{x_{t-1}} P(x_{t-1}, x_t,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0"/>
  <p:tag name="PICTUREFILESIZE" val="119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P(x_t | e_{1:t}) \propto_X \textcolor{BrickRed}{P(x_t, e_{1:t}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231"/>
  <p:tag name="PICTUREFILESIZE" val="196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= \sum_{x_{t-1}} \textcolor{BrickRed}{P(x_{t-1}, e_{1:t-1})} P(x_t | x_{t-1}) P(e_t | x_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3"/>
  <p:tag name="BOXHEIGHT" val="414"/>
  <p:tag name="BOXFONT" val="10"/>
  <p:tag name="BOXWRAP" val="False"/>
  <p:tag name="WORKAROUNDTRANSPARENCYBUG" val="False"/>
  <p:tag name="ALLOWFONTSUBSTITUTION" val="False"/>
  <p:tag name="BITMAPFORMAT" val="png16m"/>
  <p:tag name="ORIGWIDTH" val="385"/>
  <p:tag name="PICTUREFILESIZE" val="3587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= P(e_t | x_t) \sum_{x_{t-1}} P(x_t | x_{t-1})  \textcolor{BrickRed}{P(x_{t-1}, e_{1:t-1}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63"/>
  <p:tag name="BOXHEIGHT" val="414"/>
  <p:tag name="BOXFONT" val="10"/>
  <p:tag name="BOXWRAP" val="False"/>
  <p:tag name="WORKAROUNDTRANSPARENCYBUG" val="False"/>
  <p:tag name="ALLOWFONTSUBSTITUTION" val="False"/>
  <p:tag name="BITMAPFORMAT" val="png16m"/>
  <p:tag name="ORIGWIDTH" val="389"/>
  <p:tag name="PICTUREFILESIZE" val="3605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B_t(X) = P(X_t | e_{1:t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2"/>
  <p:tag name="ORIGWIDTH" val="188"/>
  <p:tag name="PICTUREFILESIZE" val="141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x'} = \mbox{sample}(\textcolor{BrickRed}{P(X'|x)}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2"/>
  <p:tag name="PICTUREFILESIZE" val="1829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w(x)} = \textcolor{BrickRed}{P(e| 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39"/>
  <p:tag name="PICTUREFILESIZE" val="1103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B(X)} \propto \textcolor{BrickRed}{P(e| X) B'(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1"/>
  <p:tag name="PICTUREFILESIZE" val="185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X_{-1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0"/>
  <p:tag name="PICTUREFILESIZE" val="543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6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B_t(X) = P(X_t | e_{1:t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2"/>
  <p:tag name="ORIGWIDTH" val="188"/>
  <p:tag name="PICTUREFILESIZE" val="1413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|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44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argmax_{x_{1:t}} P(x_{1:t} | e_{1:t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182"/>
  <p:tag name="ORIGWIDTH" val="187"/>
  <p:tag name="PICTUREFILESIZE" val="1203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{t-1} \rightarrow x_{t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4"/>
  <p:tag name="PICTUREFILESIZE" val="352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47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"/>
  <p:tag name="PICTUREFILESIZE" val="19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N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"/>
  <p:tag name="PICTUREFILESIZE" val="226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cdots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P(x_{t} | x_{t-1}) P(e_t | x_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7"/>
  <p:tag name="PICTUREFILESIZE" val="1025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= P(e_t | x_t) \max_{x_{t-1}} P(x_t | x_{t-1}) \textcolor{BrickRed}{m_{t-1}[x_{t-1}]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7"/>
  <p:tag name="PICTUREFILESIZE" val="2965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f_t[x_t]} = P(x_{t}, e_{1:t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5"/>
  <p:tag name="PICTUREFILESIZE" val="1359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B(X_t) = P(X_{t}|e_{1:t}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87"/>
  <p:tag name="PICTUREFILESIZE" val="1420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rickRed}{m_t[x_t]} = \max_{x_{1:t-1}} P(x_{1:t-1}, x_t, e_{1:t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304"/>
  <p:tag name="PICTUREFILESIZE" val="2553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= P(e_t | x_t) \sum_{x_{t-1}} P(x_t | x_{t-1}) \textcolor{BrickRed}{f_{t-1}[x_{t-1}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321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4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2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"/>
  <p:tag name="PICTUREFILESIZE" val="197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X_N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3"/>
  <p:tag name="PICTUREFILESIZE" val="226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def\argmax{\mathop{\rm arg\,max}}&#10;\begin{document}&#10;\[&#10;\cdots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 | e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350"/>
  <p:tag name="ORIGWIDTH" val="88"/>
  <p:tag name="PICTUREFILESIZE" val="48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351"/>
  <p:tag name="ORIGWIDTH" val="61"/>
  <p:tag name="PICTUREFILESIZE" val="405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B(X_t) = P(X_{t}|e_{1:t}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87"/>
  <p:tag name="PICTUREFILESIZE" val="142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B(X)} \propto \textcolor{Orange}{P(e| X)} \textcolor{OliveGreen}{B'(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1"/>
  <p:tag name="PICTUREFILESIZE" val="1995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OliveGreen}{P(x_{t}|e_{1:t-1})} = \sum_{x_{t-1}}  \textcolor{BrickRed}{P(x_{t-1}|e_{1:t-1})} \cdot P(x_{t}| x_{t-1}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43"/>
  <p:tag name="PICTUREFILESIZE" val="4022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P(x_{t}|e_{1:t})} \propto_X \textcolor{OliveGreen}{P(x_{t}|e_{1:t-1})}\cdot P(e_{t}| x_{t}) 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3"/>
  <p:tag name="PICTUREFILESIZE" val="28347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91328</TotalTime>
  <Words>2373</Words>
  <Application>Microsoft Macintosh PowerPoint</Application>
  <PresentationFormat>Widescreen</PresentationFormat>
  <Paragraphs>587</Paragraphs>
  <Slides>46</Slides>
  <Notes>28</Notes>
  <HiddenSlides>6</HiddenSlides>
  <MMClips>8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Courier New</vt:lpstr>
      <vt:lpstr>Palatino</vt:lpstr>
      <vt:lpstr>Wingdings</vt:lpstr>
      <vt:lpstr>188_anca</vt:lpstr>
      <vt:lpstr>Photo Editor Photo</vt:lpstr>
      <vt:lpstr>Videoclip</vt:lpstr>
      <vt:lpstr>CS 188: Artificial Intelligence </vt:lpstr>
      <vt:lpstr>Filtering / Monitoring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Inference: Find State Given Evidence</vt:lpstr>
      <vt:lpstr>Two Steps: Passage of Time + Observation</vt:lpstr>
      <vt:lpstr>Inference: Base Cases</vt:lpstr>
      <vt:lpstr>Passage of Time</vt:lpstr>
      <vt:lpstr>Example: Passage of Time</vt:lpstr>
      <vt:lpstr>Observation</vt:lpstr>
      <vt:lpstr>Example: Observation</vt:lpstr>
      <vt:lpstr>Example: Weather HMM</vt:lpstr>
      <vt:lpstr>Online Belief Updates</vt:lpstr>
      <vt:lpstr>The Forward Algorithm</vt:lpstr>
      <vt:lpstr>Pacman – Sonar</vt:lpstr>
      <vt:lpstr>Video of Demo Pacman – Sonar (with beliefs)</vt:lpstr>
      <vt:lpstr>Particle Filtering</vt:lpstr>
      <vt:lpstr>Particle Filtering</vt:lpstr>
      <vt:lpstr>Representation: Particles</vt:lpstr>
      <vt:lpstr>Particle Filtering: Elapse Time</vt:lpstr>
      <vt:lpstr>Particle Filtering: Observe</vt:lpstr>
      <vt:lpstr>Particle Filtering: Resample</vt:lpstr>
      <vt:lpstr>Recap: Particle Filtering</vt:lpstr>
      <vt:lpstr>Video of Demo – Moderate Number of Particles</vt:lpstr>
      <vt:lpstr>Video of Demo – One Particle</vt:lpstr>
      <vt:lpstr>Video of Demo – Huge Number of Particles</vt:lpstr>
      <vt:lpstr>Demo Bonanza!</vt:lpstr>
      <vt:lpstr>Robot Localization</vt:lpstr>
      <vt:lpstr>Particle Filter Localization (Sonar)</vt:lpstr>
      <vt:lpstr>Particle Filter Localization (Laser)</vt:lpstr>
      <vt:lpstr>Robot Mapping</vt:lpstr>
      <vt:lpstr>Particle Filter SLAM – Video 1</vt:lpstr>
      <vt:lpstr>Particle Filter SLAM – Video 2</vt:lpstr>
      <vt:lpstr>Dynamic Bayes Nets</vt:lpstr>
      <vt:lpstr>Dynamic Bayes Nets (DBNs)</vt:lpstr>
      <vt:lpstr>Video of Demo Pacman Sonar Ghost DBN Model</vt:lpstr>
      <vt:lpstr>Exact Inference in DBNs</vt:lpstr>
      <vt:lpstr>DBN Particle Filters</vt:lpstr>
      <vt:lpstr>Most Likely Explanation</vt:lpstr>
      <vt:lpstr>HMMs: MLE Queries</vt:lpstr>
      <vt:lpstr>State Trellis</vt:lpstr>
      <vt:lpstr>Forward / Viterbi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Anca Dragan</cp:lastModifiedBy>
  <cp:revision>4182</cp:revision>
  <cp:lastPrinted>2015-03-31T15:48:56Z</cp:lastPrinted>
  <dcterms:created xsi:type="dcterms:W3CDTF">2004-08-27T04:16:05Z</dcterms:created>
  <dcterms:modified xsi:type="dcterms:W3CDTF">2021-11-01T15:10:14Z</dcterms:modified>
</cp:coreProperties>
</file>